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handoutMasterIdLst>
    <p:handoutMasterId r:id="rId24"/>
  </p:handoutMasterIdLst>
  <p:sldIdLst>
    <p:sldId id="256" r:id="rId5"/>
    <p:sldId id="296" r:id="rId6"/>
    <p:sldId id="348" r:id="rId7"/>
    <p:sldId id="275" r:id="rId8"/>
    <p:sldId id="343" r:id="rId9"/>
    <p:sldId id="355" r:id="rId10"/>
    <p:sldId id="294" r:id="rId11"/>
    <p:sldId id="356" r:id="rId12"/>
    <p:sldId id="361" r:id="rId13"/>
    <p:sldId id="349" r:id="rId14"/>
    <p:sldId id="357" r:id="rId15"/>
    <p:sldId id="362" r:id="rId16"/>
    <p:sldId id="363" r:id="rId17"/>
    <p:sldId id="364" r:id="rId18"/>
    <p:sldId id="354" r:id="rId19"/>
    <p:sldId id="359" r:id="rId20"/>
    <p:sldId id="360" r:id="rId21"/>
    <p:sldId id="289"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3"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3E5A"/>
    <a:srgbClr val="446992"/>
    <a:srgbClr val="AEC2D8"/>
    <a:srgbClr val="98432A"/>
    <a:srgbClr val="D84400"/>
    <a:srgbClr val="44678D"/>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634"/>
  </p:normalViewPr>
  <p:slideViewPr>
    <p:cSldViewPr snapToGrid="0" showGuides="1">
      <p:cViewPr varScale="1">
        <p:scale>
          <a:sx n="86" d="100"/>
          <a:sy n="86" d="100"/>
        </p:scale>
        <p:origin x="562" y="72"/>
      </p:cViewPr>
      <p:guideLst>
        <p:guide orient="horz" pos="1536"/>
        <p:guide pos="313"/>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9/17/2025</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A894A48D-3417-BE20-3062-A366096904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AC9ED954-709D-51DC-3EA0-0E06FE1D72A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1F57F2FB-2942-7663-E6DB-E3A976549D5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ED31FE42-8AA6-DC9C-5EE7-8737143C1DD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58D246-FB21-4ACB-9068-6447CC7872F8}" type="datetimeFigureOut">
              <a:rPr lang="en-US" smtClean="0"/>
              <a:t>9/17/2025</a:t>
            </a:fld>
            <a:endParaRPr lang="en-US"/>
          </a:p>
        </p:txBody>
      </p:sp>
      <p:sp>
        <p:nvSpPr>
          <p:cNvPr id="12" name="Notes Placeholder 11">
            <a:extLst>
              <a:ext uri="{FF2B5EF4-FFF2-40B4-BE49-F238E27FC236}">
                <a16:creationId xmlns:a16="http://schemas.microsoft.com/office/drawing/2014/main" id="{5F659C92-43C4-05C5-9170-5CF256AF997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74923A81-0599-8ECF-BDF0-A4898D46829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BF3159-94EB-4F6B-8273-09F1A6B019E6}"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914374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B2203-9C49-8C11-F2C6-08DA998339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915D29-E637-64D8-5939-0FF64D9493A7}"/>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B82E9E00-FAAA-2903-0AC1-38F175CA9E6C}"/>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A711EC5E-7B3D-1230-7577-D6701369754F}"/>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2448376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7</a:t>
            </a:fld>
            <a:endParaRPr lang="en-US" altLang="zh-CN" noProof="0" dirty="0"/>
          </a:p>
        </p:txBody>
      </p:sp>
    </p:spTree>
    <p:extLst>
      <p:ext uri="{BB962C8B-B14F-4D97-AF65-F5344CB8AC3E}">
        <p14:creationId xmlns:p14="http://schemas.microsoft.com/office/powerpoint/2010/main" val="799336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2AEE3-E09C-2191-F10A-105100F577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66C2F5-5F5D-1D74-7033-E45DD859BA79}"/>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A5A8C7B9-9D98-3E5A-4D1A-26B9DDEEE479}"/>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4EE49CE4-8B42-EB2C-912A-C17EE547D528}"/>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1934251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E2168-C3B4-2311-529D-B564A22BF8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4C043E-9D6C-0F1A-AAF2-9274D9F8A8B4}"/>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40242F84-2C74-C70E-78AB-444D1ECB12C4}"/>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58B323FF-9784-AA4C-B9F2-7CE108C244A9}"/>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15</a:t>
            </a:fld>
            <a:endParaRPr lang="en-US" altLang="zh-CN" noProof="0" dirty="0"/>
          </a:p>
        </p:txBody>
      </p:sp>
    </p:spTree>
    <p:extLst>
      <p:ext uri="{BB962C8B-B14F-4D97-AF65-F5344CB8AC3E}">
        <p14:creationId xmlns:p14="http://schemas.microsoft.com/office/powerpoint/2010/main" val="3046138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18</a:t>
            </a:fld>
            <a:endParaRPr lang="en-US" altLang="zh-CN" noProof="0" dirty="0"/>
          </a:p>
        </p:txBody>
      </p:sp>
    </p:spTree>
    <p:extLst>
      <p:ext uri="{BB962C8B-B14F-4D97-AF65-F5344CB8AC3E}">
        <p14:creationId xmlns:p14="http://schemas.microsoft.com/office/powerpoint/2010/main" val="3077670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5" y="1986929"/>
            <a:ext cx="5257795"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4"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9"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9"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6"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userDrawn="1">
          <p15:clr>
            <a:srgbClr val="FBAE40"/>
          </p15:clr>
        </p15:guide>
        <p15:guide id="2" orient="horz" pos="52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8" y="2070608"/>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70" y="2073443"/>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80" y="2064523"/>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4" y="2068983"/>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3" y="4416568"/>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30"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377"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7" y="4416568"/>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4"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377"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901" y="4416568"/>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8"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377"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5" y="4416568"/>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42"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377"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9" y="4416568"/>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6"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377"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5" y="2073442"/>
            <a:ext cx="1621033"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9" y="2073442"/>
            <a:ext cx="1621033"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3" y="2073442"/>
            <a:ext cx="1621033"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7" y="2073442"/>
            <a:ext cx="1621033"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8" y="2073442"/>
            <a:ext cx="1621033"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3" y="365127"/>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199" y="2929825"/>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4" y="2929823"/>
            <a:ext cx="1867187"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7" y="2929825"/>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5"/>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5" y="2929825"/>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199" y="2067146"/>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3" y="365127"/>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6"/>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6"/>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6"/>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5" y="2067146"/>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11"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6"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8"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71"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31"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82" y="1677475"/>
            <a:ext cx="2373548"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3"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3"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3" y="2258376"/>
            <a:ext cx="204313"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1" y="3610854"/>
            <a:ext cx="204313"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7" y="4290860"/>
            <a:ext cx="204313"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9" y="3613390"/>
            <a:ext cx="204313"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4" y="2251300"/>
            <a:ext cx="204313"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7" y="1565771"/>
            <a:ext cx="204313"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4" y="2247823"/>
            <a:ext cx="204313"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3" y="3613390"/>
            <a:ext cx="204313"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20" y="2962784"/>
            <a:ext cx="204313"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4" y="3612210"/>
            <a:ext cx="204313"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8" y="3865006"/>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8" y="4447082"/>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377"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5" y="2355646"/>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5" y="2937722"/>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377"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1" y="4469084"/>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1" y="5051160"/>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377"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2" y="4469084"/>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2" y="5051160"/>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377"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9" y="2355646"/>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9" y="2937722"/>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377"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5"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3" y="491103"/>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7" y="4057907"/>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1"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9"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9" y="4246519"/>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1"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6" y="1690880"/>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9"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9" y="4246519"/>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2" y="2860788"/>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7" y="5253273"/>
            <a:ext cx="1710764"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10" y="1025239"/>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10" y="1469069"/>
            <a:ext cx="5162709" cy="1506166"/>
          </a:xfrm>
          <a:prstGeom prst="rect">
            <a:avLst/>
          </a:prstGeom>
        </p:spPr>
        <p:txBody>
          <a:bodyPr>
            <a:noAutofit/>
          </a:bodyPr>
          <a:lstStyle>
            <a:lvl1pPr marL="228594" indent="-228594"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10" y="2984688"/>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8" y="4597475"/>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10" y="3419687"/>
            <a:ext cx="5162709" cy="1177789"/>
          </a:xfrm>
          <a:prstGeom prst="rect">
            <a:avLst/>
          </a:prstGeom>
        </p:spPr>
        <p:txBody>
          <a:bodyPr>
            <a:noAutofit/>
          </a:bodyPr>
          <a:lstStyle>
            <a:lvl1pPr marL="228594" indent="-228594"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10" y="5041922"/>
            <a:ext cx="5162709" cy="1635938"/>
          </a:xfrm>
          <a:prstGeom prst="rect">
            <a:avLst/>
          </a:prstGeom>
        </p:spPr>
        <p:txBody>
          <a:bodyPr>
            <a:noAutofit/>
          </a:bodyPr>
          <a:lstStyle>
            <a:lvl1pPr marL="228594" indent="-228594"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3" y="4699056"/>
            <a:ext cx="668815"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7" y="707106"/>
            <a:ext cx="3994172"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3" y="1141669"/>
            <a:ext cx="507779" cy="565882"/>
          </a:xfrm>
        </p:spPr>
        <p:txBody>
          <a:bodyPr lIns="0" rIns="0" anchor="ctr">
            <a:noAutofit/>
          </a:bodyPr>
          <a:lstStyle>
            <a:lvl1pPr marL="0" marR="0" indent="0" algn="ctr"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6" y="3105650"/>
            <a:ext cx="536271" cy="565882"/>
          </a:xfrm>
        </p:spPr>
        <p:txBody>
          <a:bodyPr lIns="0" rIns="0" anchor="ctr">
            <a:noAutofit/>
          </a:bodyPr>
          <a:lstStyle>
            <a:lvl1pPr marL="0" marR="0" indent="0" algn="ctr"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70" y="4716041"/>
            <a:ext cx="536271" cy="565882"/>
          </a:xfrm>
        </p:spPr>
        <p:txBody>
          <a:bodyPr lIns="0" rIns="0" anchor="ctr">
            <a:noAutofit/>
          </a:bodyPr>
          <a:lstStyle>
            <a:lvl1pPr marL="0" marR="0" indent="0" algn="ctr"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60"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9" y="3253120"/>
            <a:ext cx="4959823"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8"/>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8"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30" y="2497491"/>
            <a:ext cx="9823999"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3" y="12438"/>
            <a:ext cx="1455523"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7" y="450004"/>
            <a:ext cx="1455523"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9" y="1136470"/>
            <a:ext cx="1455523"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69" y="1812437"/>
            <a:ext cx="1455523"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3" y="4582171"/>
            <a:ext cx="1455523"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3" y="5952139"/>
            <a:ext cx="1455523"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7" y="5245443"/>
            <a:ext cx="1455523"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5" y="3880620"/>
            <a:ext cx="1455523"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6"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5" y="3182793"/>
            <a:ext cx="1455523"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40"/>
            <a:ext cx="1455523"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1">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1" y="2493385"/>
            <a:ext cx="1465840" cy="1289394"/>
          </a:xfrm>
          <a:prstGeom prst="hexagon">
            <a:avLst>
              <a:gd name="adj" fmla="val 28349"/>
              <a:gd name="vf" fmla="val 115470"/>
            </a:avLst>
          </a:prstGeom>
          <a:ln>
            <a:noFill/>
          </a:ln>
        </p:spPr>
        <p:txBody>
          <a:bodyPr>
            <a:noAutofit/>
          </a:bodyPr>
          <a:lstStyle>
            <a:lvl1pPr marL="0" indent="0" algn="l">
              <a:buFontTx/>
              <a:buNone/>
              <a:defRPr sz="1051">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1">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600" y="3194928"/>
            <a:ext cx="1465840" cy="1289394"/>
          </a:xfrm>
          <a:prstGeom prst="hexagon">
            <a:avLst>
              <a:gd name="adj" fmla="val 28349"/>
              <a:gd name="vf" fmla="val 115470"/>
            </a:avLst>
          </a:prstGeom>
          <a:ln w="12700">
            <a:noFill/>
          </a:ln>
        </p:spPr>
        <p:txBody>
          <a:bodyPr>
            <a:noAutofit/>
          </a:bodyPr>
          <a:lstStyle>
            <a:lvl1pPr marL="0" indent="0" algn="l">
              <a:buFontTx/>
              <a:buNone/>
              <a:defRPr sz="1051">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1" y="3093993"/>
            <a:ext cx="3034147"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40"/>
            <a:ext cx="505569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9"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4456-BEA8-14BD-6003-02F50AC41D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0462A7-D452-6A13-6274-29994465EFC9}"/>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612526-1EEB-3540-D173-AEDD77A525C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ACD1253-220F-E1C7-BE0F-14FE1932915E}"/>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5BF56B1A-C368-B68F-55B1-3C97093CDF05}"/>
              </a:ext>
            </a:extLst>
          </p:cNvPr>
          <p:cNvSpPr>
            <a:spLocks noGrp="1"/>
          </p:cNvSpPr>
          <p:nvPr>
            <p:ph type="sldNum" sz="quarter" idx="12"/>
          </p:nvPr>
        </p:nvSpPr>
        <p:spPr/>
        <p:txBody>
          <a:bodyPr/>
          <a:lstStyle/>
          <a:p>
            <a:fld id="{D5F9BE7B-8C6A-4521-AC0D-F4FAD6600991}" type="slidenum">
              <a:rPr lang="en-US" smtClean="0"/>
              <a:t>‹#›</a:t>
            </a:fld>
            <a:endParaRPr lang="en-US"/>
          </a:p>
        </p:txBody>
      </p:sp>
    </p:spTree>
    <p:extLst>
      <p:ext uri="{BB962C8B-B14F-4D97-AF65-F5344CB8AC3E}">
        <p14:creationId xmlns:p14="http://schemas.microsoft.com/office/powerpoint/2010/main" val="1586115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4"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6" y="525297"/>
            <a:ext cx="1913129"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4" y="496112"/>
            <a:ext cx="1913129"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9" y="2310318"/>
            <a:ext cx="1913129"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4" y="4095337"/>
            <a:ext cx="1913129"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7" y="2310317"/>
            <a:ext cx="1913129"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9" y="1076243"/>
            <a:ext cx="1913129"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3" y="1076241"/>
            <a:ext cx="1904891"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51" y="2844725"/>
            <a:ext cx="1914693"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3" y="2826795"/>
            <a:ext cx="1913129"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7" y="4631273"/>
            <a:ext cx="1913129"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3" y="606177"/>
            <a:ext cx="1913129"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1" y="505840"/>
            <a:ext cx="1731523"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100" y="2436654"/>
            <a:ext cx="698021"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1" y="4114796"/>
            <a:ext cx="1731523"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40" y="2290861"/>
            <a:ext cx="1913129"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4" y="4056426"/>
            <a:ext cx="1913129"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5" y="6217923"/>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3"/>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userDrawn="1">
          <p15:clr>
            <a:srgbClr val="FBAE40"/>
          </p15:clr>
        </p15:guide>
        <p15:guide id="2" pos="505"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3" y="2096894"/>
            <a:ext cx="5117163"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7"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3"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377"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1" y="2016582"/>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4"/>
            <a:ext cx="3593592" cy="2880361"/>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7" y="2911782"/>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1" y="555648"/>
            <a:ext cx="5045663"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31"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30" y="1622512"/>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9"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5" y="5146149"/>
            <a:ext cx="1667227"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3"/>
            <a:ext cx="748555"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80" y="1856195"/>
            <a:ext cx="4518123"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6000"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60"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33" y="1436914"/>
            <a:ext cx="2857004"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4"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6"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3" y="365127"/>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9" y="2560355"/>
            <a:ext cx="2368060" cy="2102177"/>
          </a:xfrm>
          <a:prstGeom prst="hexagon">
            <a:avLst>
              <a:gd name="adj" fmla="val 28349"/>
              <a:gd name="vf" fmla="val 115470"/>
            </a:avLst>
          </a:prstGeom>
          <a:ln>
            <a:noFill/>
          </a:ln>
        </p:spPr>
        <p:txBody>
          <a:bodyPr anchor="ctr">
            <a:noAutofit/>
          </a:bodyPr>
          <a:lstStyle>
            <a:lvl1pPr marL="0" indent="0" algn="l">
              <a:buFontTx/>
              <a:buNone/>
              <a:defRPr sz="1051">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6" y="476429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4" y="5295183"/>
            <a:ext cx="2098037"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7" y="1840733"/>
            <a:ext cx="2368060" cy="2102177"/>
          </a:xfrm>
          <a:prstGeom prst="hexagon">
            <a:avLst>
              <a:gd name="adj" fmla="val 28349"/>
              <a:gd name="vf" fmla="val 115470"/>
            </a:avLst>
          </a:prstGeom>
          <a:ln>
            <a:noFill/>
          </a:ln>
        </p:spPr>
        <p:txBody>
          <a:bodyPr anchor="ctr">
            <a:noAutofit/>
          </a:bodyPr>
          <a:lstStyle>
            <a:lvl1pPr marL="0" indent="0" algn="l">
              <a:buFontTx/>
              <a:buNone/>
              <a:defRPr sz="1051">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3" y="4045835"/>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2" y="4576726"/>
            <a:ext cx="2098037"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2" y="2560355"/>
            <a:ext cx="2368060" cy="2102177"/>
          </a:xfrm>
          <a:prstGeom prst="hexagon">
            <a:avLst>
              <a:gd name="adj" fmla="val 28349"/>
              <a:gd name="vf" fmla="val 115470"/>
            </a:avLst>
          </a:prstGeom>
          <a:ln>
            <a:noFill/>
          </a:ln>
        </p:spPr>
        <p:txBody>
          <a:bodyPr anchor="ctr">
            <a:noAutofit/>
          </a:bodyPr>
          <a:lstStyle>
            <a:lvl1pPr marL="0" indent="0" algn="l">
              <a:buFontTx/>
              <a:buNone/>
              <a:defRPr sz="1051">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4" y="476429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2" y="5295183"/>
            <a:ext cx="2098037"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30" y="1836333"/>
            <a:ext cx="2368060" cy="2102177"/>
          </a:xfrm>
          <a:prstGeom prst="hexagon">
            <a:avLst>
              <a:gd name="adj" fmla="val 28349"/>
              <a:gd name="vf" fmla="val 115470"/>
            </a:avLst>
          </a:prstGeom>
          <a:ln>
            <a:noFill/>
          </a:ln>
        </p:spPr>
        <p:txBody>
          <a:bodyPr anchor="ctr">
            <a:noAutofit/>
          </a:bodyPr>
          <a:lstStyle>
            <a:lvl1pPr marL="0" indent="0" algn="l">
              <a:buFontTx/>
              <a:buNone/>
              <a:defRPr sz="1051">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2" y="4045835"/>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2" y="4576726"/>
            <a:ext cx="2098037"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7"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09" y="522518"/>
            <a:ext cx="2289843"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4"/>
            <a:ext cx="2289843"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7"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93" y="642670"/>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2" y="1165884"/>
            <a:ext cx="2098037"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377"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3" y="2105171"/>
            <a:ext cx="2193020"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5" y="2739724"/>
            <a:ext cx="2193020"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377"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7"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3"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1" y="2746410"/>
            <a:ext cx="2098037"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377"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3" y="377551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2" y="4312080"/>
            <a:ext cx="2098037"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377"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7"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93" y="377551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2" y="4312080"/>
            <a:ext cx="2098037"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377"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3" y="5369452"/>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2" y="5901597"/>
            <a:ext cx="2098037"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377"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7"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4" y="5369452"/>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2" y="5901597"/>
            <a:ext cx="2098037"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377"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3"/>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3"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3" y="365127"/>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5" y="6217923"/>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 id="2147483669" r:id="rId17"/>
  </p:sldLayoutIdLst>
  <p:hf hdr="0" ftr="0" dt="0"/>
  <p:txStyles>
    <p:titleStyle>
      <a:lvl1pPr algn="l" defTabSz="914377"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1" userDrawn="1">
          <p15:clr>
            <a:srgbClr val="F26B43"/>
          </p15:clr>
        </p15:guide>
        <p15:guide id="4" pos="1657" userDrawn="1">
          <p15:clr>
            <a:srgbClr val="F26B43"/>
          </p15:clr>
        </p15:guide>
        <p15:guide id="5" pos="520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uk.wikipedia.org/wiki/React" TargetMode="External"/><Relationship Id="rId7" Type="http://schemas.openxmlformats.org/officeDocument/2006/relationships/hyperlink" Target="https://blog.keliweb.it/2018/05/node-js-hosting/" TargetMode="External"/><Relationship Id="rId2" Type="http://schemas.openxmlformats.org/officeDocument/2006/relationships/image" Target="../media/image3.png"/><Relationship Id="rId1" Type="http://schemas.openxmlformats.org/officeDocument/2006/relationships/slideLayout" Target="../slideLayouts/slideLayout17.xml"/><Relationship Id="rId6" Type="http://schemas.openxmlformats.org/officeDocument/2006/relationships/image" Target="../media/image5.jpg"/><Relationship Id="rId5" Type="http://schemas.openxmlformats.org/officeDocument/2006/relationships/hyperlink" Target="https://ugeek.github.io/blog/post/2019-07-26-actualizaci%C3%B3n-autom%C3%A1tica-de-tus-dockers.html" TargetMode="Externa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DB8CFF3-B227-E876-FD8C-7BFDA55DDD06}"/>
              </a:ext>
            </a:extLst>
          </p:cNvPr>
          <p:cNvSpPr>
            <a:spLocks noGrp="1"/>
          </p:cNvSpPr>
          <p:nvPr>
            <p:ph type="ctrTitle"/>
          </p:nvPr>
        </p:nvSpPr>
        <p:spPr>
          <a:xfrm>
            <a:off x="1463488" y="457200"/>
            <a:ext cx="9144000" cy="840443"/>
          </a:xfrm>
        </p:spPr>
        <p:txBody>
          <a:bodyPr>
            <a:normAutofit/>
          </a:bodyPr>
          <a:lstStyle/>
          <a:p>
            <a:r>
              <a:rPr lang="en-US" sz="1600">
                <a:latin typeface="Roboto" panose="02000000000000000000" pitchFamily="2" charset="0"/>
                <a:ea typeface="Roboto" panose="02000000000000000000" pitchFamily="2" charset="0"/>
              </a:rPr>
              <a:t>KHÓA LUẬN TỐT NGHIỆP NGÀNH CÔNG NGHỆ THÔNG TIN</a:t>
            </a:r>
          </a:p>
        </p:txBody>
      </p:sp>
      <p:sp>
        <p:nvSpPr>
          <p:cNvPr id="3" name="Tiêu đề phụ 2">
            <a:extLst>
              <a:ext uri="{FF2B5EF4-FFF2-40B4-BE49-F238E27FC236}">
                <a16:creationId xmlns:a16="http://schemas.microsoft.com/office/drawing/2014/main" id="{3F9235B5-4F7F-1AA1-BCAB-1A7ADA5F04DE}"/>
              </a:ext>
            </a:extLst>
          </p:cNvPr>
          <p:cNvSpPr>
            <a:spLocks noGrp="1"/>
          </p:cNvSpPr>
          <p:nvPr>
            <p:ph type="subTitle" idx="1"/>
          </p:nvPr>
        </p:nvSpPr>
        <p:spPr>
          <a:xfrm>
            <a:off x="1833324" y="3070186"/>
            <a:ext cx="8525351" cy="1145624"/>
          </a:xfrm>
        </p:spPr>
        <p:txBody>
          <a:bodyPr>
            <a:normAutofit/>
          </a:bodyPr>
          <a:lstStyle/>
          <a:p>
            <a:r>
              <a:rPr lang="en-US" sz="3500" b="1">
                <a:solidFill>
                  <a:srgbClr val="000000"/>
                </a:solidFill>
                <a:latin typeface="Roboto" panose="02000000000000000000" pitchFamily="2" charset="0"/>
                <a:ea typeface="Roboto" panose="02000000000000000000" pitchFamily="2" charset="0"/>
                <a:cs typeface="Roboto" panose="02000000000000000000" pitchFamily="2" charset="0"/>
              </a:rPr>
              <a:t>XÂY DỰNG WEBSITE BÁN ĐỒ CÔNG NGHỆ</a:t>
            </a:r>
            <a:endParaRPr lang="vi-VN" sz="3500" dirty="0">
              <a:latin typeface="Roboto" panose="02000000000000000000" pitchFamily="2" charset="0"/>
              <a:ea typeface="Roboto" panose="02000000000000000000" pitchFamily="2" charset="0"/>
              <a:cs typeface="Roboto" panose="02000000000000000000" pitchFamily="2" charset="0"/>
            </a:endParaRPr>
          </a:p>
        </p:txBody>
      </p:sp>
      <p:sp>
        <p:nvSpPr>
          <p:cNvPr id="6" name="Hộp Văn bản 5">
            <a:extLst>
              <a:ext uri="{FF2B5EF4-FFF2-40B4-BE49-F238E27FC236}">
                <a16:creationId xmlns:a16="http://schemas.microsoft.com/office/drawing/2014/main" id="{54CE5BFB-CC36-DD10-06A0-9DB3689EE244}"/>
              </a:ext>
            </a:extLst>
          </p:cNvPr>
          <p:cNvSpPr txBox="1"/>
          <p:nvPr/>
        </p:nvSpPr>
        <p:spPr>
          <a:xfrm>
            <a:off x="4508865" y="5571592"/>
            <a:ext cx="3174267" cy="646331"/>
          </a:xfrm>
          <a:prstGeom prst="rect">
            <a:avLst/>
          </a:prstGeom>
          <a:noFill/>
        </p:spPr>
        <p:txBody>
          <a:bodyPr wrap="none" rtlCol="0">
            <a:spAutoFit/>
          </a:bodyPr>
          <a:lstStyle/>
          <a:p>
            <a:r>
              <a:rPr lang="en-US" b="1">
                <a:latin typeface="Roboto" panose="02000000000000000000" pitchFamily="2" charset="0"/>
                <a:ea typeface="Roboto" panose="02000000000000000000" pitchFamily="2" charset="0"/>
              </a:rPr>
              <a:t>Vĩnh Long, tháng 9 năm 2025</a:t>
            </a:r>
            <a:endParaRPr lang="vi-VN">
              <a:latin typeface="Roboto" panose="02000000000000000000" pitchFamily="2" charset="0"/>
              <a:ea typeface="Roboto" panose="02000000000000000000" pitchFamily="2" charset="0"/>
            </a:endParaRPr>
          </a:p>
          <a:p>
            <a:endParaRPr lang="vi-VN">
              <a:latin typeface="Roboto" panose="02000000000000000000" pitchFamily="2" charset="0"/>
              <a:ea typeface="Roboto" panose="02000000000000000000" pitchFamily="2" charset="0"/>
            </a:endParaRPr>
          </a:p>
        </p:txBody>
      </p:sp>
      <p:pic>
        <p:nvPicPr>
          <p:cNvPr id="1026" name="Picture 2">
            <a:extLst>
              <a:ext uri="{FF2B5EF4-FFF2-40B4-BE49-F238E27FC236}">
                <a16:creationId xmlns:a16="http://schemas.microsoft.com/office/drawing/2014/main" id="{16177426-8579-4FE0-9446-59AD976515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798" y="1714404"/>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6">
            <a:extLst>
              <a:ext uri="{FF2B5EF4-FFF2-40B4-BE49-F238E27FC236}">
                <a16:creationId xmlns:a16="http://schemas.microsoft.com/office/drawing/2014/main" id="{24FB4693-BBFF-A64A-8D64-7A261A98B970}"/>
              </a:ext>
            </a:extLst>
          </p:cNvPr>
          <p:cNvSpPr>
            <a:spLocks noGrp="1"/>
          </p:cNvSpPr>
          <p:nvPr>
            <p:ph type="sldNum" sz="quarter" idx="12"/>
          </p:nvPr>
        </p:nvSpPr>
        <p:spPr/>
        <p:txBody>
          <a:bodyPr/>
          <a:lstStyle/>
          <a:p>
            <a:fld id="{E4B5E362-469B-43B9-A133-178F0BAD0EDC}" type="slidenum">
              <a:rPr lang="vi-VN" smtClean="0">
                <a:latin typeface="Roboto" panose="02000000000000000000" pitchFamily="2" charset="0"/>
                <a:ea typeface="Roboto" panose="02000000000000000000" pitchFamily="2" charset="0"/>
              </a:rPr>
              <a:t>1</a:t>
            </a:fld>
            <a:endParaRPr lang="vi-VN">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9786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61671-C57D-7AFE-B96D-F8766E3E66D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D761604-8FC3-573E-EC3E-765D158D248F}"/>
              </a:ext>
            </a:extLst>
          </p:cNvPr>
          <p:cNvSpPr>
            <a:spLocks noGrp="1"/>
          </p:cNvSpPr>
          <p:nvPr>
            <p:ph type="title"/>
          </p:nvPr>
        </p:nvSpPr>
        <p:spPr>
          <a:xfrm>
            <a:off x="6095999" y="3101681"/>
            <a:ext cx="5556763" cy="654643"/>
          </a:xfrm>
        </p:spPr>
        <p:txBody>
          <a:bodyPr/>
          <a:lstStyle/>
          <a:p>
            <a:r>
              <a:rPr lang="en-US" sz="3500">
                <a:latin typeface="Roboto" panose="02000000000000000000" pitchFamily="2" charset="0"/>
                <a:ea typeface="Roboto" panose="02000000000000000000" pitchFamily="2" charset="0"/>
                <a:cs typeface="Roboto" panose="02000000000000000000" pitchFamily="2" charset="0"/>
              </a:rPr>
              <a:t>3. XÂY DỰNG WEBSITE</a:t>
            </a:r>
            <a:endParaRPr lang="en-US" sz="3500" dirty="0">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8F38F8D-5438-F5B7-1F5A-A1D6958A039B}"/>
              </a:ext>
            </a:extLst>
          </p:cNvPr>
          <p:cNvSpPr>
            <a:spLocks noGrp="1"/>
          </p:cNvSpPr>
          <p:nvPr>
            <p:ph type="sldNum" sz="quarter" idx="31"/>
          </p:nvPr>
        </p:nvSpPr>
        <p:spPr/>
        <p:txBody>
          <a:bodyPr/>
          <a:lstStyle/>
          <a:p>
            <a:fld id="{47FEACEE-25B4-4A2D-B147-27296E36371D}" type="slidenum">
              <a:rPr lang="en-US" altLang="zh-CN" noProof="0" smtClean="0">
                <a:latin typeface="Roboto" panose="02000000000000000000" pitchFamily="2" charset="0"/>
                <a:ea typeface="Roboto" panose="02000000000000000000" pitchFamily="2" charset="0"/>
                <a:cs typeface="Roboto" panose="02000000000000000000" pitchFamily="2" charset="0"/>
              </a:rPr>
              <a:pPr/>
              <a:t>10</a:t>
            </a:fld>
            <a:endParaRPr lang="en-US" altLang="zh-CN" noProof="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862793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48E20CD-B8F8-495D-AEAE-FB7CF2062652}"/>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2523E7E-A13B-F071-EADD-F41E757FBE07}"/>
              </a:ext>
            </a:extLst>
          </p:cNvPr>
          <p:cNvSpPr>
            <a:spLocks noGrp="1"/>
          </p:cNvSpPr>
          <p:nvPr>
            <p:ph type="title"/>
          </p:nvPr>
        </p:nvSpPr>
        <p:spPr>
          <a:xfrm>
            <a:off x="1" y="1000937"/>
            <a:ext cx="1628091" cy="408763"/>
          </a:xfrm>
        </p:spPr>
        <p:txBody>
          <a:bodyPr/>
          <a:lstStyle/>
          <a:p>
            <a:r>
              <a:rPr lang="en-US" sz="2200">
                <a:solidFill>
                  <a:schemeClr val="bg1"/>
                </a:solidFill>
                <a:latin typeface="Roboto" panose="02000000000000000000" pitchFamily="2" charset="0"/>
                <a:ea typeface="Roboto" panose="02000000000000000000" pitchFamily="2" charset="0"/>
                <a:cs typeface="Roboto" panose="02000000000000000000" pitchFamily="2" charset="0"/>
              </a:rPr>
              <a:t>Trang Chủ</a:t>
            </a:r>
          </a:p>
        </p:txBody>
      </p:sp>
      <p:sp>
        <p:nvSpPr>
          <p:cNvPr id="4" name="Slide Number Placeholder 3">
            <a:extLst>
              <a:ext uri="{FF2B5EF4-FFF2-40B4-BE49-F238E27FC236}">
                <a16:creationId xmlns:a16="http://schemas.microsoft.com/office/drawing/2014/main" id="{E7E9ACBD-1418-9251-4FDC-0671457F3611}"/>
              </a:ext>
            </a:extLst>
          </p:cNvPr>
          <p:cNvSpPr>
            <a:spLocks noGrp="1"/>
          </p:cNvSpPr>
          <p:nvPr>
            <p:ph type="sldNum" sz="quarter" idx="29"/>
          </p:nvPr>
        </p:nvSpPr>
        <p:spPr/>
        <p:txBody>
          <a:bodyPr/>
          <a:lstStyle/>
          <a:p>
            <a:fld id="{47FEACEE-25B4-4A2D-B147-27296E36371D}" type="slidenum">
              <a:rPr lang="en-US" altLang="zh-CN" smtClean="0"/>
              <a:pPr/>
              <a:t>11</a:t>
            </a:fld>
            <a:endParaRPr lang="en-US" altLang="zh-CN" dirty="0"/>
          </a:p>
        </p:txBody>
      </p:sp>
    </p:spTree>
    <p:extLst>
      <p:ext uri="{BB962C8B-B14F-4D97-AF65-F5344CB8AC3E}">
        <p14:creationId xmlns:p14="http://schemas.microsoft.com/office/powerpoint/2010/main" val="2684215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AA088D-56ED-4662-884B-E7D9BD00211E}"/>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2523E7E-A13B-F071-EADD-F41E757FBE07}"/>
              </a:ext>
            </a:extLst>
          </p:cNvPr>
          <p:cNvSpPr>
            <a:spLocks noGrp="1"/>
          </p:cNvSpPr>
          <p:nvPr>
            <p:ph type="title"/>
          </p:nvPr>
        </p:nvSpPr>
        <p:spPr>
          <a:xfrm>
            <a:off x="9685539" y="4844968"/>
            <a:ext cx="2178508" cy="408763"/>
          </a:xfrm>
        </p:spPr>
        <p:txBody>
          <a:bodyPr/>
          <a:lstStyle/>
          <a:p>
            <a:r>
              <a:rPr lang="en-US" sz="2200">
                <a:solidFill>
                  <a:schemeClr val="bg1"/>
                </a:solidFill>
                <a:latin typeface="Roboto" panose="02000000000000000000" pitchFamily="2" charset="0"/>
                <a:ea typeface="Roboto" panose="02000000000000000000" pitchFamily="2" charset="0"/>
                <a:cs typeface="Roboto" panose="02000000000000000000" pitchFamily="2" charset="0"/>
              </a:rPr>
              <a:t>Trang Tìm kiếm</a:t>
            </a:r>
          </a:p>
        </p:txBody>
      </p:sp>
      <p:sp>
        <p:nvSpPr>
          <p:cNvPr id="4" name="Slide Number Placeholder 3">
            <a:extLst>
              <a:ext uri="{FF2B5EF4-FFF2-40B4-BE49-F238E27FC236}">
                <a16:creationId xmlns:a16="http://schemas.microsoft.com/office/drawing/2014/main" id="{E7E9ACBD-1418-9251-4FDC-0671457F3611}"/>
              </a:ext>
            </a:extLst>
          </p:cNvPr>
          <p:cNvSpPr>
            <a:spLocks noGrp="1"/>
          </p:cNvSpPr>
          <p:nvPr>
            <p:ph type="sldNum" sz="quarter" idx="29"/>
          </p:nvPr>
        </p:nvSpPr>
        <p:spPr/>
        <p:txBody>
          <a:bodyPr/>
          <a:lstStyle/>
          <a:p>
            <a:fld id="{47FEACEE-25B4-4A2D-B147-27296E36371D}" type="slidenum">
              <a:rPr lang="en-US" altLang="zh-CN" smtClean="0"/>
              <a:pPr/>
              <a:t>12</a:t>
            </a:fld>
            <a:endParaRPr lang="en-US" altLang="zh-CN" dirty="0"/>
          </a:p>
        </p:txBody>
      </p:sp>
    </p:spTree>
    <p:extLst>
      <p:ext uri="{BB962C8B-B14F-4D97-AF65-F5344CB8AC3E}">
        <p14:creationId xmlns:p14="http://schemas.microsoft.com/office/powerpoint/2010/main" val="1421793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E9ACBD-1418-9251-4FDC-0671457F3611}"/>
              </a:ext>
            </a:extLst>
          </p:cNvPr>
          <p:cNvSpPr>
            <a:spLocks noGrp="1"/>
          </p:cNvSpPr>
          <p:nvPr>
            <p:ph type="sldNum" sz="quarter" idx="29"/>
          </p:nvPr>
        </p:nvSpPr>
        <p:spPr/>
        <p:txBody>
          <a:bodyPr/>
          <a:lstStyle/>
          <a:p>
            <a:fld id="{47FEACEE-25B4-4A2D-B147-27296E36371D}" type="slidenum">
              <a:rPr lang="en-US" altLang="zh-CN" smtClean="0"/>
              <a:pPr/>
              <a:t>13</a:t>
            </a:fld>
            <a:endParaRPr lang="en-US" altLang="zh-CN" dirty="0"/>
          </a:p>
        </p:txBody>
      </p:sp>
      <p:pic>
        <p:nvPicPr>
          <p:cNvPr id="5" name="Picture 4">
            <a:extLst>
              <a:ext uri="{FF2B5EF4-FFF2-40B4-BE49-F238E27FC236}">
                <a16:creationId xmlns:a16="http://schemas.microsoft.com/office/drawing/2014/main" id="{79E0EF0D-5AFE-42F1-AEC3-D0C4ED96B079}"/>
              </a:ext>
            </a:extLst>
          </p:cNvPr>
          <p:cNvPicPr>
            <a:picLocks noChangeAspect="1"/>
          </p:cNvPicPr>
          <p:nvPr/>
        </p:nvPicPr>
        <p:blipFill>
          <a:blip r:embed="rId2"/>
          <a:stretch>
            <a:fillRect/>
          </a:stretch>
        </p:blipFill>
        <p:spPr>
          <a:xfrm>
            <a:off x="-186431" y="28852"/>
            <a:ext cx="9222566" cy="6858000"/>
          </a:xfrm>
          <a:prstGeom prst="rect">
            <a:avLst/>
          </a:prstGeom>
        </p:spPr>
      </p:pic>
      <p:pic>
        <p:nvPicPr>
          <p:cNvPr id="6" name="Picture 5">
            <a:extLst>
              <a:ext uri="{FF2B5EF4-FFF2-40B4-BE49-F238E27FC236}">
                <a16:creationId xmlns:a16="http://schemas.microsoft.com/office/drawing/2014/main" id="{DD633D7D-2962-47A9-99E2-73A4B575590B}"/>
              </a:ext>
            </a:extLst>
          </p:cNvPr>
          <p:cNvPicPr>
            <a:picLocks noChangeAspect="1"/>
          </p:cNvPicPr>
          <p:nvPr/>
        </p:nvPicPr>
        <p:blipFill>
          <a:blip r:embed="rId3"/>
          <a:stretch>
            <a:fillRect/>
          </a:stretch>
        </p:blipFill>
        <p:spPr>
          <a:xfrm>
            <a:off x="8711923" y="201946"/>
            <a:ext cx="3480077" cy="6858000"/>
          </a:xfrm>
          <a:prstGeom prst="rect">
            <a:avLst/>
          </a:prstGeom>
        </p:spPr>
      </p:pic>
      <p:sp>
        <p:nvSpPr>
          <p:cNvPr id="2" name="Title 1">
            <a:extLst>
              <a:ext uri="{FF2B5EF4-FFF2-40B4-BE49-F238E27FC236}">
                <a16:creationId xmlns:a16="http://schemas.microsoft.com/office/drawing/2014/main" id="{52523E7E-A13B-F071-EADD-F41E757FBE07}"/>
              </a:ext>
            </a:extLst>
          </p:cNvPr>
          <p:cNvSpPr>
            <a:spLocks noGrp="1"/>
          </p:cNvSpPr>
          <p:nvPr>
            <p:ph type="title"/>
          </p:nvPr>
        </p:nvSpPr>
        <p:spPr>
          <a:xfrm>
            <a:off x="-106532" y="6360255"/>
            <a:ext cx="4651899" cy="408763"/>
          </a:xfrm>
        </p:spPr>
        <p:txBody>
          <a:bodyPr/>
          <a:lstStyle/>
          <a:p>
            <a:r>
              <a:rPr lang="en-US" sz="2200">
                <a:solidFill>
                  <a:schemeClr val="bg1"/>
                </a:solidFill>
                <a:latin typeface="Roboto" panose="02000000000000000000" pitchFamily="2" charset="0"/>
                <a:ea typeface="Roboto" panose="02000000000000000000" pitchFamily="2" charset="0"/>
                <a:cs typeface="Roboto" panose="02000000000000000000" pitchFamily="2" charset="0"/>
              </a:rPr>
              <a:t>Đăng nhập GG/ CapCha/ChatBot</a:t>
            </a:r>
          </a:p>
        </p:txBody>
      </p:sp>
    </p:spTree>
    <p:extLst>
      <p:ext uri="{BB962C8B-B14F-4D97-AF65-F5344CB8AC3E}">
        <p14:creationId xmlns:p14="http://schemas.microsoft.com/office/powerpoint/2010/main" val="4012168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21FABC-C834-403C-A100-0A1D99AE136D}"/>
              </a:ext>
            </a:extLst>
          </p:cNvPr>
          <p:cNvPicPr>
            <a:picLocks noChangeAspect="1"/>
          </p:cNvPicPr>
          <p:nvPr/>
        </p:nvPicPr>
        <p:blipFill>
          <a:blip r:embed="rId2"/>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E7E9ACBD-1418-9251-4FDC-0671457F3611}"/>
              </a:ext>
            </a:extLst>
          </p:cNvPr>
          <p:cNvSpPr>
            <a:spLocks noGrp="1"/>
          </p:cNvSpPr>
          <p:nvPr>
            <p:ph type="sldNum" sz="quarter" idx="29"/>
          </p:nvPr>
        </p:nvSpPr>
        <p:spPr/>
        <p:txBody>
          <a:bodyPr/>
          <a:lstStyle/>
          <a:p>
            <a:fld id="{47FEACEE-25B4-4A2D-B147-27296E36371D}" type="slidenum">
              <a:rPr lang="en-US" altLang="zh-CN" smtClean="0"/>
              <a:pPr/>
              <a:t>14</a:t>
            </a:fld>
            <a:endParaRPr lang="en-US" altLang="zh-CN" dirty="0"/>
          </a:p>
        </p:txBody>
      </p:sp>
      <p:sp>
        <p:nvSpPr>
          <p:cNvPr id="2" name="Title 1">
            <a:extLst>
              <a:ext uri="{FF2B5EF4-FFF2-40B4-BE49-F238E27FC236}">
                <a16:creationId xmlns:a16="http://schemas.microsoft.com/office/drawing/2014/main" id="{52523E7E-A13B-F071-EADD-F41E757FBE07}"/>
              </a:ext>
            </a:extLst>
          </p:cNvPr>
          <p:cNvSpPr>
            <a:spLocks noGrp="1"/>
          </p:cNvSpPr>
          <p:nvPr>
            <p:ph type="title"/>
          </p:nvPr>
        </p:nvSpPr>
        <p:spPr>
          <a:xfrm>
            <a:off x="0" y="5991722"/>
            <a:ext cx="2219417" cy="408763"/>
          </a:xfrm>
        </p:spPr>
        <p:txBody>
          <a:bodyPr/>
          <a:lstStyle/>
          <a:p>
            <a:r>
              <a:rPr lang="en-US" sz="2200">
                <a:solidFill>
                  <a:schemeClr val="bg1"/>
                </a:solidFill>
                <a:latin typeface="Roboto" panose="02000000000000000000" pitchFamily="2" charset="0"/>
                <a:ea typeface="Roboto" panose="02000000000000000000" pitchFamily="2" charset="0"/>
                <a:cs typeface="Roboto" panose="02000000000000000000" pitchFamily="2" charset="0"/>
              </a:rPr>
              <a:t>Trang thống kê</a:t>
            </a:r>
          </a:p>
        </p:txBody>
      </p:sp>
    </p:spTree>
    <p:extLst>
      <p:ext uri="{BB962C8B-B14F-4D97-AF65-F5344CB8AC3E}">
        <p14:creationId xmlns:p14="http://schemas.microsoft.com/office/powerpoint/2010/main" val="758105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0DBF5-AEB8-8130-B590-97D090C33BE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42F9600-8522-4ED5-88CE-12237C630CDF}"/>
              </a:ext>
            </a:extLst>
          </p:cNvPr>
          <p:cNvSpPr>
            <a:spLocks noGrp="1"/>
          </p:cNvSpPr>
          <p:nvPr>
            <p:ph type="title"/>
          </p:nvPr>
        </p:nvSpPr>
        <p:spPr>
          <a:xfrm>
            <a:off x="6096003" y="3092980"/>
            <a:ext cx="5844989" cy="672045"/>
          </a:xfrm>
        </p:spPr>
        <p:txBody>
          <a:bodyPr/>
          <a:lstStyle/>
          <a:p>
            <a:r>
              <a:rPr lang="en-US" sz="3500">
                <a:latin typeface="Posterama Text Black (Headings)"/>
              </a:rPr>
              <a:t>4. KẾT LUẬN VÀ PHÁT TRIỂN</a:t>
            </a:r>
            <a:endParaRPr lang="en-US" sz="3500" dirty="0">
              <a:latin typeface="Posterama Text Black (Headings)"/>
            </a:endParaRPr>
          </a:p>
        </p:txBody>
      </p:sp>
      <p:sp>
        <p:nvSpPr>
          <p:cNvPr id="5" name="Slide Number Placeholder 4">
            <a:extLst>
              <a:ext uri="{FF2B5EF4-FFF2-40B4-BE49-F238E27FC236}">
                <a16:creationId xmlns:a16="http://schemas.microsoft.com/office/drawing/2014/main" id="{4EFEFBC4-6010-CB6F-95AC-F1771A2DC5B5}"/>
              </a:ext>
            </a:extLst>
          </p:cNvPr>
          <p:cNvSpPr>
            <a:spLocks noGrp="1"/>
          </p:cNvSpPr>
          <p:nvPr>
            <p:ph type="sldNum" sz="quarter" idx="31"/>
          </p:nvPr>
        </p:nvSpPr>
        <p:spPr/>
        <p:txBody>
          <a:bodyPr/>
          <a:lstStyle/>
          <a:p>
            <a:fld id="{47FEACEE-25B4-4A2D-B147-27296E36371D}" type="slidenum">
              <a:rPr lang="en-US" altLang="zh-CN" noProof="0" smtClean="0"/>
              <a:pPr/>
              <a:t>15</a:t>
            </a:fld>
            <a:endParaRPr lang="en-US" altLang="zh-CN" noProof="0" dirty="0"/>
          </a:p>
        </p:txBody>
      </p:sp>
    </p:spTree>
    <p:extLst>
      <p:ext uri="{BB962C8B-B14F-4D97-AF65-F5344CB8AC3E}">
        <p14:creationId xmlns:p14="http://schemas.microsoft.com/office/powerpoint/2010/main" val="582695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D73C19-9A16-98CD-AB49-1F6761088D09}"/>
              </a:ext>
            </a:extLst>
          </p:cNvPr>
          <p:cNvSpPr>
            <a:spLocks noGrp="1"/>
          </p:cNvSpPr>
          <p:nvPr>
            <p:ph type="body" sz="quarter" idx="27"/>
          </p:nvPr>
        </p:nvSpPr>
        <p:spPr/>
        <p:txBody>
          <a:bodyPr/>
          <a:lstStyle/>
          <a:p>
            <a:r>
              <a:rPr lang="en-US">
                <a:latin typeface="Roboto" panose="02000000000000000000" pitchFamily="2" charset="0"/>
                <a:ea typeface="Roboto" panose="02000000000000000000" pitchFamily="2" charset="0"/>
                <a:cs typeface="Roboto" panose="02000000000000000000" pitchFamily="2" charset="0"/>
              </a:rPr>
              <a:t>Kết Luận</a:t>
            </a:r>
          </a:p>
        </p:txBody>
      </p:sp>
      <p:sp>
        <p:nvSpPr>
          <p:cNvPr id="3" name="Text Placeholder 2">
            <a:extLst>
              <a:ext uri="{FF2B5EF4-FFF2-40B4-BE49-F238E27FC236}">
                <a16:creationId xmlns:a16="http://schemas.microsoft.com/office/drawing/2014/main" id="{059B9908-925F-5049-309C-F005C7E3B8BD}"/>
              </a:ext>
            </a:extLst>
          </p:cNvPr>
          <p:cNvSpPr>
            <a:spLocks noGrp="1"/>
          </p:cNvSpPr>
          <p:nvPr>
            <p:ph type="body" sz="quarter" idx="28"/>
          </p:nvPr>
        </p:nvSpPr>
        <p:spPr>
          <a:xfrm>
            <a:off x="5271611" y="1469071"/>
            <a:ext cx="5162709" cy="4363695"/>
          </a:xfrm>
        </p:spPr>
        <p:txBody>
          <a:bodyPr/>
          <a:lstStyle/>
          <a:p>
            <a:pPr marL="0" indent="0" algn="just">
              <a:lnSpc>
                <a:spcPct val="150000"/>
              </a:lnSpc>
              <a:buNone/>
            </a:pPr>
            <a:r>
              <a:rPr lang="en-US" sz="1800">
                <a:latin typeface="Times New Roman" panose="02020603050405020304" pitchFamily="18" charset="0"/>
                <a:ea typeface="Times New Roman" panose="02020603050405020304" pitchFamily="18" charset="0"/>
              </a:rPr>
              <a:t>Hệ thống API RESTful đã được xây dựng để xử lý các yêu cầu từ phía người dùng, bao gồm các chức năng cơ bản như đăng ký, đăng nhập, đặt hàng và thanh toán đã được thiết kế hợp lý để lưu trữ thông tin về người dùng, sản phẩm và các giao dịch mua bán. </a:t>
            </a:r>
          </a:p>
          <a:p>
            <a:pPr marL="0" indent="0" algn="just">
              <a:lnSpc>
                <a:spcPct val="150000"/>
              </a:lnSpc>
              <a:buNone/>
            </a:pPr>
            <a:r>
              <a:rPr lang="en-US" sz="1800">
                <a:latin typeface="Times New Roman" panose="02020603050405020304" pitchFamily="18" charset="0"/>
                <a:ea typeface="Times New Roman" panose="02020603050405020304" pitchFamily="18" charset="0"/>
              </a:rPr>
              <a:t>Giao diện người dùng được xây dựng với React.js mang đến trải nghiệm mượt mà và dễ sử dụng, giúp người dùng có thể tìm kiếm và mua hàng một cách thuận tiện.</a:t>
            </a:r>
          </a:p>
        </p:txBody>
      </p:sp>
      <p:sp>
        <p:nvSpPr>
          <p:cNvPr id="8" name="Title 7">
            <a:extLst>
              <a:ext uri="{FF2B5EF4-FFF2-40B4-BE49-F238E27FC236}">
                <a16:creationId xmlns:a16="http://schemas.microsoft.com/office/drawing/2014/main" id="{468362F1-EA1A-5D62-45A4-202056E4BE68}"/>
              </a:ext>
            </a:extLst>
          </p:cNvPr>
          <p:cNvSpPr>
            <a:spLocks noGrp="1"/>
          </p:cNvSpPr>
          <p:nvPr>
            <p:ph type="title"/>
          </p:nvPr>
        </p:nvSpPr>
        <p:spPr>
          <a:xfrm>
            <a:off x="502666" y="707105"/>
            <a:ext cx="3994173" cy="1235995"/>
          </a:xfrm>
        </p:spPr>
        <p:txBody>
          <a:bodyPr/>
          <a:lstStyle/>
          <a:p>
            <a:r>
              <a:rPr lang="en-US">
                <a:latin typeface="Posterama Text Black (Headings)"/>
              </a:rPr>
              <a:t>4. KẾT LUẬN VÀ PHÁT TRIỂN</a:t>
            </a:r>
            <a:endParaRPr lang="en-US"/>
          </a:p>
        </p:txBody>
      </p:sp>
      <p:sp>
        <p:nvSpPr>
          <p:cNvPr id="9" name="Picture Placeholder 8">
            <a:extLst>
              <a:ext uri="{FF2B5EF4-FFF2-40B4-BE49-F238E27FC236}">
                <a16:creationId xmlns:a16="http://schemas.microsoft.com/office/drawing/2014/main" id="{AB1F9B3F-9261-48C2-B059-33B438753C9C}"/>
              </a:ext>
            </a:extLst>
          </p:cNvPr>
          <p:cNvSpPr>
            <a:spLocks noGrp="1"/>
          </p:cNvSpPr>
          <p:nvPr>
            <p:ph type="pic" sz="quarter" idx="36"/>
          </p:nvPr>
        </p:nvSpPr>
        <p:spPr/>
      </p:sp>
      <p:sp>
        <p:nvSpPr>
          <p:cNvPr id="12" name="Slide Number Placeholder 11">
            <a:extLst>
              <a:ext uri="{FF2B5EF4-FFF2-40B4-BE49-F238E27FC236}">
                <a16:creationId xmlns:a16="http://schemas.microsoft.com/office/drawing/2014/main" id="{DE650843-A86C-174A-F123-18BAE98724A5}"/>
              </a:ext>
            </a:extLst>
          </p:cNvPr>
          <p:cNvSpPr>
            <a:spLocks noGrp="1"/>
          </p:cNvSpPr>
          <p:nvPr>
            <p:ph type="sldNum" sz="quarter" idx="40"/>
          </p:nvPr>
        </p:nvSpPr>
        <p:spPr/>
        <p:txBody>
          <a:bodyPr/>
          <a:lstStyle/>
          <a:p>
            <a:fld id="{47FEACEE-25B4-4A2D-B147-27296E36371D}" type="slidenum">
              <a:rPr lang="en-US" altLang="zh-CN" smtClean="0"/>
              <a:pPr/>
              <a:t>16</a:t>
            </a:fld>
            <a:endParaRPr lang="en-US" altLang="zh-CN" dirty="0"/>
          </a:p>
        </p:txBody>
      </p:sp>
    </p:spTree>
    <p:extLst>
      <p:ext uri="{BB962C8B-B14F-4D97-AF65-F5344CB8AC3E}">
        <p14:creationId xmlns:p14="http://schemas.microsoft.com/office/powerpoint/2010/main" val="1668027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9541C-10AE-A712-048A-1501DE9F7A2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D5184C3-29E2-B4D1-BE2E-71F80AB74224}"/>
              </a:ext>
            </a:extLst>
          </p:cNvPr>
          <p:cNvSpPr>
            <a:spLocks noGrp="1"/>
          </p:cNvSpPr>
          <p:nvPr>
            <p:ph type="body" sz="quarter" idx="27"/>
          </p:nvPr>
        </p:nvSpPr>
        <p:spPr/>
        <p:txBody>
          <a:bodyPr/>
          <a:lstStyle/>
          <a:p>
            <a:r>
              <a:rPr lang="en-US">
                <a:latin typeface="Roboto" panose="02000000000000000000" pitchFamily="2" charset="0"/>
                <a:ea typeface="Roboto" panose="02000000000000000000" pitchFamily="2" charset="0"/>
                <a:cs typeface="Roboto" panose="02000000000000000000" pitchFamily="2" charset="0"/>
              </a:rPr>
              <a:t>Hướng phát triển</a:t>
            </a:r>
          </a:p>
        </p:txBody>
      </p:sp>
      <p:sp>
        <p:nvSpPr>
          <p:cNvPr id="3" name="Text Placeholder 2">
            <a:extLst>
              <a:ext uri="{FF2B5EF4-FFF2-40B4-BE49-F238E27FC236}">
                <a16:creationId xmlns:a16="http://schemas.microsoft.com/office/drawing/2014/main" id="{94EB5932-8988-864B-B935-008000B8A8B9}"/>
              </a:ext>
            </a:extLst>
          </p:cNvPr>
          <p:cNvSpPr>
            <a:spLocks noGrp="1"/>
          </p:cNvSpPr>
          <p:nvPr>
            <p:ph type="body" sz="quarter" idx="28"/>
          </p:nvPr>
        </p:nvSpPr>
        <p:spPr>
          <a:xfrm>
            <a:off x="5271611" y="1469071"/>
            <a:ext cx="5162709" cy="4363695"/>
          </a:xfrm>
        </p:spPr>
        <p:txBody>
          <a:bodyPr/>
          <a:lstStyle/>
          <a:p>
            <a:pPr algn="just">
              <a:lnSpc>
                <a:spcPct val="150000"/>
              </a:lnSpc>
            </a:pPr>
            <a:r>
              <a:rPr lang="en-US" sz="1800">
                <a:latin typeface="Times New Roman" panose="02020603050405020304" pitchFamily="18" charset="0"/>
                <a:ea typeface="Times New Roman" panose="02020603050405020304" pitchFamily="18" charset="0"/>
              </a:rPr>
              <a:t>Tính năng đánh giá và bình luận tốt h</a:t>
            </a:r>
            <a:r>
              <a:rPr lang="vi-VN" sz="1800">
                <a:latin typeface="Times New Roman" panose="02020603050405020304" pitchFamily="18" charset="0"/>
                <a:ea typeface="Times New Roman" panose="02020603050405020304" pitchFamily="18" charset="0"/>
              </a:rPr>
              <a:t>ơ</a:t>
            </a:r>
            <a:r>
              <a:rPr lang="en-US" sz="1800">
                <a:latin typeface="Times New Roman" panose="02020603050405020304" pitchFamily="18" charset="0"/>
                <a:ea typeface="Times New Roman" panose="02020603050405020304" pitchFamily="18" charset="0"/>
              </a:rPr>
              <a:t>n</a:t>
            </a:r>
          </a:p>
          <a:p>
            <a:pPr algn="just">
              <a:lnSpc>
                <a:spcPct val="150000"/>
              </a:lnSpc>
            </a:pPr>
            <a:r>
              <a:rPr lang="en-US" sz="1800">
                <a:latin typeface="Times New Roman" panose="02020603050405020304" pitchFamily="18" charset="0"/>
                <a:ea typeface="Times New Roman" panose="02020603050405020304" pitchFamily="18" charset="0"/>
              </a:rPr>
              <a:t>Hệ thống khuyến mãi và mã giảm giá</a:t>
            </a:r>
          </a:p>
          <a:p>
            <a:pPr algn="just">
              <a:lnSpc>
                <a:spcPct val="150000"/>
              </a:lnSpc>
            </a:pPr>
            <a:r>
              <a:rPr lang="en-US" sz="1800">
                <a:latin typeface="Times New Roman" panose="02020603050405020304" pitchFamily="18" charset="0"/>
                <a:ea typeface="Times New Roman" panose="02020603050405020304" pitchFamily="18" charset="0"/>
              </a:rPr>
              <a:t>Chế độ thanh toán linh hoạt</a:t>
            </a:r>
          </a:p>
          <a:p>
            <a:pPr algn="just">
              <a:lnSpc>
                <a:spcPct val="150000"/>
              </a:lnSpc>
            </a:pPr>
            <a:r>
              <a:rPr lang="en-US" sz="1800">
                <a:latin typeface="Times New Roman" panose="02020603050405020304" pitchFamily="18" charset="0"/>
                <a:ea typeface="Times New Roman" panose="02020603050405020304" pitchFamily="18" charset="0"/>
              </a:rPr>
              <a:t>Giao diện cho di động</a:t>
            </a:r>
          </a:p>
        </p:txBody>
      </p:sp>
      <p:sp>
        <p:nvSpPr>
          <p:cNvPr id="8" name="Title 7">
            <a:extLst>
              <a:ext uri="{FF2B5EF4-FFF2-40B4-BE49-F238E27FC236}">
                <a16:creationId xmlns:a16="http://schemas.microsoft.com/office/drawing/2014/main" id="{F5CE546F-6D3B-F87D-C773-0FF082635530}"/>
              </a:ext>
            </a:extLst>
          </p:cNvPr>
          <p:cNvSpPr>
            <a:spLocks noGrp="1"/>
          </p:cNvSpPr>
          <p:nvPr>
            <p:ph type="title"/>
          </p:nvPr>
        </p:nvSpPr>
        <p:spPr>
          <a:xfrm>
            <a:off x="502666" y="707105"/>
            <a:ext cx="3994173" cy="1235995"/>
          </a:xfrm>
        </p:spPr>
        <p:txBody>
          <a:bodyPr/>
          <a:lstStyle/>
          <a:p>
            <a:r>
              <a:rPr lang="en-US">
                <a:latin typeface="Posterama Text Black (Headings)"/>
              </a:rPr>
              <a:t>4. KẾT LUẬN VÀ PHÁT TRIỂN</a:t>
            </a:r>
            <a:endParaRPr lang="en-US"/>
          </a:p>
        </p:txBody>
      </p:sp>
      <p:sp>
        <p:nvSpPr>
          <p:cNvPr id="9" name="Picture Placeholder 8">
            <a:extLst>
              <a:ext uri="{FF2B5EF4-FFF2-40B4-BE49-F238E27FC236}">
                <a16:creationId xmlns:a16="http://schemas.microsoft.com/office/drawing/2014/main" id="{1287A18D-A2D6-70AD-0E15-94EE7A292EE8}"/>
              </a:ext>
            </a:extLst>
          </p:cNvPr>
          <p:cNvSpPr>
            <a:spLocks noGrp="1"/>
          </p:cNvSpPr>
          <p:nvPr>
            <p:ph type="pic" sz="quarter" idx="36"/>
          </p:nvPr>
        </p:nvSpPr>
        <p:spPr/>
      </p:sp>
      <p:sp>
        <p:nvSpPr>
          <p:cNvPr id="12" name="Slide Number Placeholder 11">
            <a:extLst>
              <a:ext uri="{FF2B5EF4-FFF2-40B4-BE49-F238E27FC236}">
                <a16:creationId xmlns:a16="http://schemas.microsoft.com/office/drawing/2014/main" id="{2FA092CE-0532-8C12-E5F7-2CB4EBE786EC}"/>
              </a:ext>
            </a:extLst>
          </p:cNvPr>
          <p:cNvSpPr>
            <a:spLocks noGrp="1"/>
          </p:cNvSpPr>
          <p:nvPr>
            <p:ph type="sldNum" sz="quarter" idx="40"/>
          </p:nvPr>
        </p:nvSpPr>
        <p:spPr/>
        <p:txBody>
          <a:bodyPr/>
          <a:lstStyle/>
          <a:p>
            <a:fld id="{47FEACEE-25B4-4A2D-B147-27296E36371D}" type="slidenum">
              <a:rPr lang="en-US" altLang="zh-CN" smtClean="0"/>
              <a:pPr/>
              <a:t>17</a:t>
            </a:fld>
            <a:endParaRPr lang="en-US" altLang="zh-CN" dirty="0"/>
          </a:p>
        </p:txBody>
      </p:sp>
    </p:spTree>
    <p:extLst>
      <p:ext uri="{BB962C8B-B14F-4D97-AF65-F5344CB8AC3E}">
        <p14:creationId xmlns:p14="http://schemas.microsoft.com/office/powerpoint/2010/main" val="929576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6096000" y="3085161"/>
            <a:ext cx="5055699" cy="687683"/>
          </a:xfrm>
        </p:spPr>
        <p:txBody>
          <a:bodyPr/>
          <a:lstStyle/>
          <a:p>
            <a:r>
              <a:rPr lang="en-US" sz="5000"/>
              <a:t>THANK YOU</a:t>
            </a:r>
            <a:endParaRPr lang="en-US" sz="5000" dirty="0"/>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p:pic>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a14="http://schemas.microsoft.com/office/drawing/2010/main"/>
              </a:ext>
            </a:extLst>
          </a:blip>
          <a:srcRect/>
          <a:stretch/>
        </p:blipFill>
        <p:spPr>
          <a:xfrm>
            <a:off x="2781843" y="2550231"/>
            <a:ext cx="1465840" cy="1289395"/>
          </a:xfrm>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a:stretch/>
        </p:blipFill>
        <p:spPr/>
      </p:pic>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B5724-DD81-6990-7D94-CA8C916F5E55}"/>
              </a:ext>
            </a:extLst>
          </p:cNvPr>
          <p:cNvSpPr>
            <a:spLocks noGrp="1"/>
          </p:cNvSpPr>
          <p:nvPr>
            <p:ph type="title"/>
          </p:nvPr>
        </p:nvSpPr>
        <p:spPr>
          <a:xfrm>
            <a:off x="1484765" y="1986928"/>
            <a:ext cx="5257793" cy="2057441"/>
          </a:xfrm>
        </p:spPr>
        <p:txBody>
          <a:bodyPr/>
          <a:lstStyle/>
          <a:p>
            <a:r>
              <a:rPr lang="en-US" sz="4000">
                <a:solidFill>
                  <a:srgbClr val="000000"/>
                </a:solidFill>
                <a:latin typeface="Roboto" panose="02000000000000000000" pitchFamily="2" charset="0"/>
                <a:ea typeface="Roboto" panose="02000000000000000000" pitchFamily="2" charset="0"/>
                <a:cs typeface="Roboto" panose="02000000000000000000" pitchFamily="2" charset="0"/>
              </a:rPr>
              <a:t>XÂY DỰNG WEBSITE BÁN ĐỒ CÔNG NGHỆ</a:t>
            </a:r>
            <a:endParaRPr lang="vi-VN" sz="4000" dirty="0">
              <a:latin typeface="Roboto" panose="02000000000000000000" pitchFamily="2" charset="0"/>
              <a:ea typeface="Roboto" panose="02000000000000000000" pitchFamily="2" charset="0"/>
              <a:cs typeface="Roboto" panose="02000000000000000000" pitchFamily="2" charset="0"/>
            </a:endParaRPr>
          </a:p>
        </p:txBody>
      </p:sp>
      <p:sp>
        <p:nvSpPr>
          <p:cNvPr id="3" name="Text Placeholder 2">
            <a:extLst>
              <a:ext uri="{FF2B5EF4-FFF2-40B4-BE49-F238E27FC236}">
                <a16:creationId xmlns:a16="http://schemas.microsoft.com/office/drawing/2014/main" id="{E301D76E-59FD-5F9B-8746-903ADF495825}"/>
              </a:ext>
            </a:extLst>
          </p:cNvPr>
          <p:cNvSpPr>
            <a:spLocks noGrp="1"/>
          </p:cNvSpPr>
          <p:nvPr>
            <p:ph type="body" sz="quarter" idx="28"/>
          </p:nvPr>
        </p:nvSpPr>
        <p:spPr>
          <a:xfrm>
            <a:off x="1592401" y="4205987"/>
            <a:ext cx="3299195" cy="760288"/>
          </a:xfrm>
        </p:spPr>
        <p:txBody>
          <a:bodyPr/>
          <a:lstStyle/>
          <a:p>
            <a:r>
              <a:rPr lang="en-US" dirty="0" err="1">
                <a:latin typeface="Posterama Text Black (Headings)"/>
                <a:cs typeface="Times New Roman" panose="02020603050405020304" pitchFamily="18" charset="0"/>
              </a:rPr>
              <a:t>Sử</a:t>
            </a:r>
            <a:r>
              <a:rPr lang="en-US" dirty="0">
                <a:latin typeface="Posterama Text Black (Headings)"/>
                <a:cs typeface="Times New Roman" panose="02020603050405020304" pitchFamily="18" charset="0"/>
              </a:rPr>
              <a:t> </a:t>
            </a:r>
            <a:r>
              <a:rPr lang="en-US" err="1">
                <a:latin typeface="Posterama Text Black (Headings)"/>
                <a:cs typeface="Times New Roman" panose="02020603050405020304" pitchFamily="18" charset="0"/>
              </a:rPr>
              <a:t>dụng</a:t>
            </a:r>
            <a:r>
              <a:rPr lang="en-US">
                <a:latin typeface="Posterama Text Black (Headings)"/>
                <a:cs typeface="Times New Roman" panose="02020603050405020304" pitchFamily="18" charset="0"/>
              </a:rPr>
              <a:t> ReactJS, NodeJS và MySQL</a:t>
            </a:r>
          </a:p>
          <a:p>
            <a:r>
              <a:rPr lang="en-US">
                <a:latin typeface="Posterama Text Black (Headings)"/>
                <a:cs typeface="Times New Roman" panose="02020603050405020304" pitchFamily="18" charset="0"/>
              </a:rPr>
              <a:t>Sinh viên: Nguyễn Lâm Quốc Bảo</a:t>
            </a:r>
          </a:p>
          <a:p>
            <a:r>
              <a:rPr lang="en-US">
                <a:latin typeface="Posterama Text Black (Headings)"/>
                <a:cs typeface="Times New Roman" panose="02020603050405020304" pitchFamily="18" charset="0"/>
              </a:rPr>
              <a:t>GVHD: VÕ THÀNH C</a:t>
            </a:r>
            <a:endParaRPr lang="en-US" dirty="0">
              <a:latin typeface="Posterama Text Black (Headings)"/>
              <a:cs typeface="Times New Roman" panose="02020603050405020304" pitchFamily="18" charset="0"/>
            </a:endParaRPr>
          </a:p>
        </p:txBody>
      </p:sp>
      <p:pic>
        <p:nvPicPr>
          <p:cNvPr id="8" name="Picture Placeholder 7">
            <a:extLst>
              <a:ext uri="{FF2B5EF4-FFF2-40B4-BE49-F238E27FC236}">
                <a16:creationId xmlns:a16="http://schemas.microsoft.com/office/drawing/2014/main" id="{574F1878-3265-22A5-4926-DD1312FFCDDE}"/>
              </a:ext>
            </a:extLst>
          </p:cNvPr>
          <p:cNvPicPr>
            <a:picLocks noGrp="1" noChangeAspect="1"/>
          </p:cNvPicPr>
          <p:nvPr>
            <p:ph type="pic" sz="quarter" idx="47"/>
          </p:nvPr>
        </p:nvPicPr>
        <p:blipFill>
          <a:blip r:embed="rId2"/>
          <a:srcRect t="6864" b="6864"/>
          <a:stretch>
            <a:fillRect/>
          </a:stretch>
        </p:blipFill>
        <p:spPr/>
      </p:pic>
    </p:spTree>
    <p:extLst>
      <p:ext uri="{BB962C8B-B14F-4D97-AF65-F5344CB8AC3E}">
        <p14:creationId xmlns:p14="http://schemas.microsoft.com/office/powerpoint/2010/main" val="4017958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6C0CA-C3F8-BA76-6A59-E411ECC4785D}"/>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979EE6F-60BB-B17E-2331-6DCEB189F42E}"/>
              </a:ext>
            </a:extLst>
          </p:cNvPr>
          <p:cNvSpPr>
            <a:spLocks noGrp="1"/>
          </p:cNvSpPr>
          <p:nvPr>
            <p:ph type="sldNum" sz="quarter" idx="12"/>
          </p:nvPr>
        </p:nvSpPr>
        <p:spPr/>
        <p:txBody>
          <a:bodyPr/>
          <a:lstStyle/>
          <a:p>
            <a:fld id="{D5F9BE7B-8C6A-4521-AC0D-F4FAD6600991}" type="slidenum">
              <a:rPr lang="en-US" smtClean="0"/>
              <a:t>3</a:t>
            </a:fld>
            <a:endParaRPr lang="en-US"/>
          </a:p>
        </p:txBody>
      </p:sp>
      <p:sp>
        <p:nvSpPr>
          <p:cNvPr id="8" name="Title 4">
            <a:extLst>
              <a:ext uri="{FF2B5EF4-FFF2-40B4-BE49-F238E27FC236}">
                <a16:creationId xmlns:a16="http://schemas.microsoft.com/office/drawing/2014/main" id="{DD67D020-2B03-BC96-1A68-02D2E1FE6CE5}"/>
              </a:ext>
            </a:extLst>
          </p:cNvPr>
          <p:cNvSpPr txBox="1">
            <a:spLocks/>
          </p:cNvSpPr>
          <p:nvPr/>
        </p:nvSpPr>
        <p:spPr>
          <a:xfrm>
            <a:off x="-386020" y="274955"/>
            <a:ext cx="3612776" cy="6430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accent6"/>
                </a:solidFill>
                <a:latin typeface="+mj-lt"/>
                <a:ea typeface="+mj-ea"/>
                <a:cs typeface="+mj-cs"/>
              </a:defRPr>
            </a:lvl1pPr>
          </a:lstStyle>
          <a:p>
            <a:r>
              <a:rPr lang="vi-VN" sz="3200">
                <a:latin typeface="Roboto" panose="02000000000000000000" pitchFamily="2" charset="0"/>
                <a:ea typeface="Roboto" panose="02000000000000000000" pitchFamily="2" charset="0"/>
              </a:rPr>
              <a:t>Giới thiệu</a:t>
            </a:r>
          </a:p>
        </p:txBody>
      </p:sp>
      <p:sp>
        <p:nvSpPr>
          <p:cNvPr id="6" name="TextBox 5">
            <a:extLst>
              <a:ext uri="{FF2B5EF4-FFF2-40B4-BE49-F238E27FC236}">
                <a16:creationId xmlns:a16="http://schemas.microsoft.com/office/drawing/2014/main" id="{A1B1FFB8-969A-DA7C-5D99-BA71C2F4A2AC}"/>
              </a:ext>
            </a:extLst>
          </p:cNvPr>
          <p:cNvSpPr txBox="1"/>
          <p:nvPr/>
        </p:nvSpPr>
        <p:spPr>
          <a:xfrm>
            <a:off x="468202" y="918042"/>
            <a:ext cx="5961175" cy="2532553"/>
          </a:xfrm>
          <a:prstGeom prst="rect">
            <a:avLst/>
          </a:prstGeom>
          <a:noFill/>
        </p:spPr>
        <p:txBody>
          <a:bodyPr wrap="square">
            <a:spAutoFit/>
          </a:bodyPr>
          <a:lstStyle/>
          <a:p>
            <a:pPr marL="0" lvl="1">
              <a:lnSpc>
                <a:spcPts val="2448"/>
              </a:lnSpc>
            </a:pPr>
            <a:r>
              <a:rPr lang="vi-VN" sz="1883">
                <a:solidFill>
                  <a:srgbClr val="403B3B"/>
                </a:solidFill>
                <a:latin typeface="Muli"/>
                <a:ea typeface="Muli"/>
                <a:cs typeface="Muli"/>
                <a:sym typeface="Muli"/>
              </a:rPr>
              <a:t>Đề tài tập trung xây dựng một website bán hàng đơn lẻ với quy mô vừa và nhỏ, chủ yếu phục vụ mục đích học tập và trình diễn. Các chức năng chính bao gồm: hiển thị và tìm kiếm sản phẩm, giỏ hàng, đặt hàng, thanh toán đơn giản và trang quản trị cơ bản. Website không đi sâu vào các chức năng nâng cao như phân tích hành vi khách hàng, tích hợp thanh toán quốc tế hay hệ thống vận chuyển phức tạp.</a:t>
            </a:r>
            <a:endParaRPr lang="en-US" sz="1883" dirty="0">
              <a:solidFill>
                <a:srgbClr val="403B3B"/>
              </a:solidFill>
              <a:latin typeface="Muli"/>
              <a:ea typeface="Muli"/>
              <a:cs typeface="Muli"/>
              <a:sym typeface="Muli"/>
            </a:endParaRPr>
          </a:p>
        </p:txBody>
      </p:sp>
      <p:pic>
        <p:nvPicPr>
          <p:cNvPr id="7" name="Picture 6">
            <a:extLst>
              <a:ext uri="{FF2B5EF4-FFF2-40B4-BE49-F238E27FC236}">
                <a16:creationId xmlns:a16="http://schemas.microsoft.com/office/drawing/2014/main" id="{B0008C6E-C740-4D39-8278-C65A43EAD2A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975107" y="1236823"/>
            <a:ext cx="3048000" cy="2714625"/>
          </a:xfrm>
          <a:prstGeom prst="rect">
            <a:avLst/>
          </a:prstGeom>
        </p:spPr>
      </p:pic>
      <p:pic>
        <p:nvPicPr>
          <p:cNvPr id="11" name="Picture 10">
            <a:extLst>
              <a:ext uri="{FF2B5EF4-FFF2-40B4-BE49-F238E27FC236}">
                <a16:creationId xmlns:a16="http://schemas.microsoft.com/office/drawing/2014/main" id="{54DF3796-6767-49A6-A3AF-504AEDEFBAB0}"/>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618217" y="4123678"/>
            <a:ext cx="2250164" cy="1922015"/>
          </a:xfrm>
          <a:prstGeom prst="rect">
            <a:avLst/>
          </a:prstGeom>
        </p:spPr>
      </p:pic>
      <p:pic>
        <p:nvPicPr>
          <p:cNvPr id="16" name="Picture 15">
            <a:extLst>
              <a:ext uri="{FF2B5EF4-FFF2-40B4-BE49-F238E27FC236}">
                <a16:creationId xmlns:a16="http://schemas.microsoft.com/office/drawing/2014/main" id="{2F52D2CC-48B4-42D3-BAEA-0DC8955A0293}"/>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4216894" y="3946615"/>
            <a:ext cx="4021004" cy="2010502"/>
          </a:xfrm>
          <a:prstGeom prst="rect">
            <a:avLst/>
          </a:prstGeom>
        </p:spPr>
      </p:pic>
    </p:spTree>
    <p:extLst>
      <p:ext uri="{BB962C8B-B14F-4D97-AF65-F5344CB8AC3E}">
        <p14:creationId xmlns:p14="http://schemas.microsoft.com/office/powerpoint/2010/main" val="3064008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NỘI DUNG</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a:latin typeface="Roboto" panose="02000000000000000000" pitchFamily="2" charset="0"/>
                <a:ea typeface="Roboto" panose="02000000000000000000" pitchFamily="2" charset="0"/>
              </a:rPr>
              <a:t>1.CƠ SỞ LÝ THUYẾT</a:t>
            </a:r>
            <a:endParaRPr lang="en-US" dirty="0">
              <a:latin typeface="Roboto" panose="02000000000000000000" pitchFamily="2" charset="0"/>
              <a:ea typeface="Roboto" panose="02000000000000000000" pitchFamily="2" charset="0"/>
            </a:endParaRP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a:latin typeface="Roboto" panose="02000000000000000000" pitchFamily="2" charset="0"/>
                <a:ea typeface="Roboto" panose="02000000000000000000" pitchFamily="2" charset="0"/>
              </a:rPr>
              <a:t>2. PHÂN TÍCH THIẾT KẾ HỆ THỐNG</a:t>
            </a:r>
            <a:endParaRPr lang="en-US" dirty="0">
              <a:latin typeface="Roboto" panose="02000000000000000000" pitchFamily="2" charset="0"/>
              <a:ea typeface="Roboto" panose="02000000000000000000" pitchFamily="2" charset="0"/>
            </a:endParaRP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a:latin typeface="Roboto" panose="02000000000000000000" pitchFamily="2" charset="0"/>
                <a:ea typeface="Roboto" panose="02000000000000000000" pitchFamily="2" charset="0"/>
              </a:rPr>
              <a:t>3. GIAO DIỆN TIÊU BIỂU</a:t>
            </a:r>
            <a:endParaRPr lang="en-US" dirty="0">
              <a:latin typeface="Roboto" panose="02000000000000000000" pitchFamily="2" charset="0"/>
              <a:ea typeface="Roboto" panose="02000000000000000000" pitchFamily="2" charset="0"/>
            </a:endParaRP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a:latin typeface="Roboto" panose="02000000000000000000" pitchFamily="2" charset="0"/>
                <a:ea typeface="Roboto" panose="02000000000000000000" pitchFamily="2" charset="0"/>
              </a:rPr>
              <a:t>4. KẾT LUẬN VÀ PHÁT TRIỂN</a:t>
            </a:r>
            <a:endParaRPr lang="en-US" dirty="0">
              <a:latin typeface="Roboto" panose="02000000000000000000" pitchFamily="2" charset="0"/>
              <a:ea typeface="Roboto" panose="02000000000000000000" pitchFamily="2" charset="0"/>
            </a:endParaRP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4</a:t>
            </a:fld>
            <a:endParaRPr lang="en-US" altLang="zh-CN" dirty="0"/>
          </a:p>
        </p:txBody>
      </p:sp>
    </p:spTree>
    <p:extLst>
      <p:ext uri="{BB962C8B-B14F-4D97-AF65-F5344CB8AC3E}">
        <p14:creationId xmlns:p14="http://schemas.microsoft.com/office/powerpoint/2010/main" val="2775535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8A3BC-65F6-15EA-B069-ED5FFA1AAA0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992E6440-47C0-CE61-EE82-0F8937D1AB4E}"/>
              </a:ext>
            </a:extLst>
          </p:cNvPr>
          <p:cNvSpPr>
            <a:spLocks noGrp="1"/>
          </p:cNvSpPr>
          <p:nvPr>
            <p:ph type="title"/>
          </p:nvPr>
        </p:nvSpPr>
        <p:spPr>
          <a:xfrm>
            <a:off x="6096003" y="3065199"/>
            <a:ext cx="4669613" cy="727607"/>
          </a:xfrm>
        </p:spPr>
        <p:txBody>
          <a:bodyPr/>
          <a:lstStyle/>
          <a:p>
            <a:r>
              <a:rPr lang="en-US" sz="3600">
                <a:latin typeface="Roboto" panose="02000000000000000000" pitchFamily="2" charset="0"/>
                <a:ea typeface="Roboto" panose="02000000000000000000" pitchFamily="2" charset="0"/>
                <a:cs typeface="Roboto" panose="02000000000000000000" pitchFamily="2" charset="0"/>
              </a:rPr>
              <a:t>1. CƠ SỞ LÝ THUYẾT</a:t>
            </a:r>
            <a:endParaRPr lang="en-US" sz="3600" dirty="0">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5CF448FB-88BC-C189-CC44-587FB976AF93}"/>
              </a:ext>
            </a:extLst>
          </p:cNvPr>
          <p:cNvSpPr>
            <a:spLocks noGrp="1"/>
          </p:cNvSpPr>
          <p:nvPr>
            <p:ph type="sldNum" sz="quarter" idx="31"/>
          </p:nvPr>
        </p:nvSpPr>
        <p:spPr/>
        <p:txBody>
          <a:bodyPr/>
          <a:lstStyle/>
          <a:p>
            <a:fld id="{47FEACEE-25B4-4A2D-B147-27296E36371D}" type="slidenum">
              <a:rPr lang="en-US" altLang="zh-CN" noProof="0" smtClean="0"/>
              <a:pPr/>
              <a:t>5</a:t>
            </a:fld>
            <a:endParaRPr lang="en-US" altLang="zh-CN" noProof="0" dirty="0"/>
          </a:p>
        </p:txBody>
      </p:sp>
      <p:pic>
        <p:nvPicPr>
          <p:cNvPr id="2050" name="Picture 2" descr="NodeJS – Sử dụng Node | Phở Code">
            <a:extLst>
              <a:ext uri="{FF2B5EF4-FFF2-40B4-BE49-F238E27FC236}">
                <a16:creationId xmlns:a16="http://schemas.microsoft.com/office/drawing/2014/main" id="{E4FEBB19-A958-AAEB-D941-4FF51C7179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0687" y="1935303"/>
            <a:ext cx="2259788" cy="22597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act – Wikipedia tiếng Việt">
            <a:extLst>
              <a:ext uri="{FF2B5EF4-FFF2-40B4-BE49-F238E27FC236}">
                <a16:creationId xmlns:a16="http://schemas.microsoft.com/office/drawing/2014/main" id="{8B6EBC6E-E76D-334C-1B2C-42C99C4448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9902" y="538703"/>
            <a:ext cx="1833601" cy="159013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56AEE5BD-E715-23A2-CB5A-0EC045218D7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43650" y1="68863" x2="43650" y2="68863"/>
                        <a14:foregroundMark x1="43550" y1="69341" x2="43550" y2="69341"/>
                      </a14:backgroundRemoval>
                    </a14:imgEffect>
                  </a14:imgLayer>
                </a14:imgProps>
              </a:ext>
            </a:extLst>
          </a:blip>
          <a:stretch>
            <a:fillRect/>
          </a:stretch>
        </p:blipFill>
        <p:spPr>
          <a:xfrm>
            <a:off x="241301" y="3527045"/>
            <a:ext cx="2190175" cy="1146556"/>
          </a:xfrm>
          <a:prstGeom prst="rect">
            <a:avLst/>
          </a:prstGeom>
        </p:spPr>
      </p:pic>
    </p:spTree>
    <p:extLst>
      <p:ext uri="{BB962C8B-B14F-4D97-AF65-F5344CB8AC3E}">
        <p14:creationId xmlns:p14="http://schemas.microsoft.com/office/powerpoint/2010/main" val="2334372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20D864-731B-691E-811E-C09601F953F9}"/>
              </a:ext>
            </a:extLst>
          </p:cNvPr>
          <p:cNvSpPr>
            <a:spLocks noGrp="1"/>
          </p:cNvSpPr>
          <p:nvPr>
            <p:ph type="body" sz="quarter" idx="27"/>
          </p:nvPr>
        </p:nvSpPr>
        <p:spPr>
          <a:xfrm>
            <a:off x="5271612" y="834739"/>
            <a:ext cx="5162709" cy="420683"/>
          </a:xfrm>
        </p:spPr>
        <p:txBody>
          <a:bodyPr/>
          <a:lstStyle/>
          <a:p>
            <a:r>
              <a:rPr lang="en-US">
                <a:latin typeface="Roboto" panose="02000000000000000000" pitchFamily="2" charset="0"/>
                <a:ea typeface="Roboto" panose="02000000000000000000" pitchFamily="2" charset="0"/>
                <a:cs typeface="Roboto" panose="02000000000000000000" pitchFamily="2" charset="0"/>
              </a:rPr>
              <a:t>ReactJS</a:t>
            </a:r>
          </a:p>
        </p:txBody>
      </p:sp>
      <p:sp>
        <p:nvSpPr>
          <p:cNvPr id="3" name="Text Placeholder 2">
            <a:extLst>
              <a:ext uri="{FF2B5EF4-FFF2-40B4-BE49-F238E27FC236}">
                <a16:creationId xmlns:a16="http://schemas.microsoft.com/office/drawing/2014/main" id="{353C3047-E0B7-B3AC-064F-7A32DC3A6991}"/>
              </a:ext>
            </a:extLst>
          </p:cNvPr>
          <p:cNvSpPr>
            <a:spLocks noGrp="1"/>
          </p:cNvSpPr>
          <p:nvPr>
            <p:ph type="body" sz="quarter" idx="28"/>
          </p:nvPr>
        </p:nvSpPr>
        <p:spPr>
          <a:xfrm>
            <a:off x="5271611" y="1278569"/>
            <a:ext cx="5162709" cy="1287016"/>
          </a:xfrm>
        </p:spPr>
        <p:txBody>
          <a:bodyPr/>
          <a:lstStyle/>
          <a:p>
            <a:pPr marL="0" indent="0" algn="just">
              <a:buNone/>
            </a:pPr>
            <a:r>
              <a:rPr lang="vi-VN" sz="1600">
                <a:latin typeface="Roboto" panose="02000000000000000000" pitchFamily="2" charset="0"/>
                <a:ea typeface="Roboto" panose="02000000000000000000" pitchFamily="2" charset="0"/>
                <a:cs typeface="Roboto" panose="02000000000000000000" pitchFamily="2" charset="0"/>
              </a:rPr>
              <a:t>React là một thư viện JavaScript front-end mã nguồn mở và miễn phí để xây dựng giao diện người dùng dựa trên các thành phần UI riêng lẻ. Nó được phát triển và duy trì bởi Meta và cộng đồng các nhà phát triển và công ty cá nhân. </a:t>
            </a:r>
          </a:p>
        </p:txBody>
      </p:sp>
      <p:sp>
        <p:nvSpPr>
          <p:cNvPr id="4" name="Text Placeholder 3">
            <a:extLst>
              <a:ext uri="{FF2B5EF4-FFF2-40B4-BE49-F238E27FC236}">
                <a16:creationId xmlns:a16="http://schemas.microsoft.com/office/drawing/2014/main" id="{F5C7ACB0-BE4F-524C-4680-54651F5A3A56}"/>
              </a:ext>
            </a:extLst>
          </p:cNvPr>
          <p:cNvSpPr>
            <a:spLocks noGrp="1"/>
          </p:cNvSpPr>
          <p:nvPr>
            <p:ph type="body" sz="quarter" idx="29"/>
          </p:nvPr>
        </p:nvSpPr>
        <p:spPr>
          <a:xfrm>
            <a:off x="5271612" y="2565588"/>
            <a:ext cx="5162709" cy="420683"/>
          </a:xfrm>
        </p:spPr>
        <p:txBody>
          <a:bodyPr/>
          <a:lstStyle/>
          <a:p>
            <a:r>
              <a:rPr lang="en-US">
                <a:latin typeface="Roboto" panose="02000000000000000000" pitchFamily="2" charset="0"/>
                <a:ea typeface="Roboto" panose="02000000000000000000" pitchFamily="2" charset="0"/>
                <a:cs typeface="Roboto" panose="02000000000000000000" pitchFamily="2" charset="0"/>
              </a:rPr>
              <a:t>NodeJS</a:t>
            </a:r>
          </a:p>
        </p:txBody>
      </p:sp>
      <p:sp>
        <p:nvSpPr>
          <p:cNvPr id="5" name="Text Placeholder 4">
            <a:extLst>
              <a:ext uri="{FF2B5EF4-FFF2-40B4-BE49-F238E27FC236}">
                <a16:creationId xmlns:a16="http://schemas.microsoft.com/office/drawing/2014/main" id="{16F84460-E6F7-3947-F7E0-BBEC7A6CA915}"/>
              </a:ext>
            </a:extLst>
          </p:cNvPr>
          <p:cNvSpPr>
            <a:spLocks noGrp="1"/>
          </p:cNvSpPr>
          <p:nvPr>
            <p:ph type="body" sz="quarter" idx="31"/>
          </p:nvPr>
        </p:nvSpPr>
        <p:spPr/>
        <p:txBody>
          <a:bodyPr/>
          <a:lstStyle/>
          <a:p>
            <a:r>
              <a:rPr lang="en-US" i="0">
                <a:solidFill>
                  <a:schemeClr val="tx1"/>
                </a:solidFill>
                <a:effectLst/>
                <a:latin typeface="Roboto" panose="02000000000000000000" pitchFamily="2" charset="0"/>
                <a:ea typeface="Roboto" panose="02000000000000000000" pitchFamily="2" charset="0"/>
                <a:cs typeface="Roboto" panose="02000000000000000000" pitchFamily="2" charset="0"/>
              </a:rPr>
              <a:t>Docker</a:t>
            </a:r>
            <a:endParaRPr lang="en-US">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6" name="Text Placeholder 5">
            <a:extLst>
              <a:ext uri="{FF2B5EF4-FFF2-40B4-BE49-F238E27FC236}">
                <a16:creationId xmlns:a16="http://schemas.microsoft.com/office/drawing/2014/main" id="{E3BB00CA-F156-39EA-2D7D-6D0F99DBB98C}"/>
              </a:ext>
            </a:extLst>
          </p:cNvPr>
          <p:cNvSpPr>
            <a:spLocks noGrp="1"/>
          </p:cNvSpPr>
          <p:nvPr>
            <p:ph type="body" sz="quarter" idx="34"/>
          </p:nvPr>
        </p:nvSpPr>
        <p:spPr>
          <a:xfrm>
            <a:off x="5271611" y="3000587"/>
            <a:ext cx="5162709" cy="1573839"/>
          </a:xfrm>
        </p:spPr>
        <p:txBody>
          <a:bodyPr/>
          <a:lstStyle/>
          <a:p>
            <a:pPr marL="0" indent="0" algn="just">
              <a:buNone/>
            </a:pPr>
            <a:r>
              <a:rPr lang="vi-VN" sz="1600">
                <a:latin typeface="Roboto" panose="02000000000000000000" pitchFamily="2" charset="0"/>
                <a:ea typeface="Roboto" panose="02000000000000000000" pitchFamily="2" charset="0"/>
                <a:cs typeface="Roboto" panose="02000000000000000000" pitchFamily="2" charset="0"/>
              </a:rPr>
              <a:t>Node.js là một hệ thống phần mềm được thiết kế để viết các ứng dụng internet có khả năng mở rộng, đặc biệt là máy chủ web. Chương trình được viết bằng JavaScript, sử dụng kỹ thuật điều khiển theo sự kiện, nhập/xuất không đồng bộ để tối thiểu tổng chi phí và tối đa khả năng mở rộng. </a:t>
            </a:r>
          </a:p>
        </p:txBody>
      </p:sp>
      <p:sp>
        <p:nvSpPr>
          <p:cNvPr id="7" name="Text Placeholder 6">
            <a:extLst>
              <a:ext uri="{FF2B5EF4-FFF2-40B4-BE49-F238E27FC236}">
                <a16:creationId xmlns:a16="http://schemas.microsoft.com/office/drawing/2014/main" id="{CCADCB4D-C185-1889-0600-EE3777A5C5D2}"/>
              </a:ext>
            </a:extLst>
          </p:cNvPr>
          <p:cNvSpPr>
            <a:spLocks noGrp="1"/>
          </p:cNvSpPr>
          <p:nvPr>
            <p:ph type="body" sz="quarter" idx="35"/>
          </p:nvPr>
        </p:nvSpPr>
        <p:spPr/>
        <p:txBody>
          <a:bodyPr/>
          <a:lstStyle/>
          <a:p>
            <a:pPr marL="0" indent="0">
              <a:buNone/>
            </a:pPr>
            <a:r>
              <a:rPr lang="vi-VN" sz="1600">
                <a:latin typeface="Roboto" panose="02000000000000000000" pitchFamily="2" charset="0"/>
                <a:ea typeface="Roboto" panose="02000000000000000000" pitchFamily="2" charset="0"/>
                <a:cs typeface="Roboto" panose="02000000000000000000" pitchFamily="2" charset="0"/>
              </a:rPr>
              <a:t>Docker là một dự án mã nguồn mở giúp tự động triển khai các ứng dụng Linux và Windows vào trong các container ảo hóa. Docker cung cấp một lớp trừu tượng và tự động ảo hóa dựa trên Linux. </a:t>
            </a:r>
          </a:p>
        </p:txBody>
      </p:sp>
      <p:sp>
        <p:nvSpPr>
          <p:cNvPr id="8" name="Title 7">
            <a:extLst>
              <a:ext uri="{FF2B5EF4-FFF2-40B4-BE49-F238E27FC236}">
                <a16:creationId xmlns:a16="http://schemas.microsoft.com/office/drawing/2014/main" id="{6A4596F2-078E-3311-77E7-D6E74CD5AC2E}"/>
              </a:ext>
            </a:extLst>
          </p:cNvPr>
          <p:cNvSpPr>
            <a:spLocks noGrp="1"/>
          </p:cNvSpPr>
          <p:nvPr>
            <p:ph type="title"/>
          </p:nvPr>
        </p:nvSpPr>
        <p:spPr/>
        <p:txBody>
          <a:bodyPr/>
          <a:lstStyle/>
          <a:p>
            <a:r>
              <a:rPr lang="en-US">
                <a:latin typeface="Roboto" panose="02000000000000000000" pitchFamily="2" charset="0"/>
                <a:ea typeface="Roboto" panose="02000000000000000000" pitchFamily="2" charset="0"/>
                <a:cs typeface="Roboto" panose="02000000000000000000" pitchFamily="2" charset="0"/>
              </a:rPr>
              <a:t>1. CƠ SỞ LÝ THUYẾT</a:t>
            </a:r>
          </a:p>
        </p:txBody>
      </p:sp>
      <p:pic>
        <p:nvPicPr>
          <p:cNvPr id="14" name="Picture Placeholder 13">
            <a:extLst>
              <a:ext uri="{FF2B5EF4-FFF2-40B4-BE49-F238E27FC236}">
                <a16:creationId xmlns:a16="http://schemas.microsoft.com/office/drawing/2014/main" id="{9B7F175D-5925-6552-9270-BC2D95FCD074}"/>
              </a:ext>
            </a:extLst>
          </p:cNvPr>
          <p:cNvPicPr>
            <a:picLocks noGrp="1" noChangeAspect="1"/>
          </p:cNvPicPr>
          <p:nvPr>
            <p:ph type="pic" sz="quarter" idx="36"/>
          </p:nvPr>
        </p:nvPicPr>
        <p:blipFill>
          <a:blip r:embed="rId2"/>
          <a:srcRect l="5182" r="5182"/>
          <a:stretch>
            <a:fillRect/>
          </a:stretch>
        </p:blipFill>
        <p:spPr>
          <a:xfrm>
            <a:off x="4734172" y="951169"/>
            <a:ext cx="507779" cy="565883"/>
          </a:xfrm>
        </p:spPr>
      </p:pic>
      <p:pic>
        <p:nvPicPr>
          <p:cNvPr id="16" name="Picture Placeholder 15">
            <a:extLst>
              <a:ext uri="{FF2B5EF4-FFF2-40B4-BE49-F238E27FC236}">
                <a16:creationId xmlns:a16="http://schemas.microsoft.com/office/drawing/2014/main" id="{14F7FF1B-0263-0D88-83F6-0C920DD5B18F}"/>
              </a:ext>
            </a:extLst>
          </p:cNvPr>
          <p:cNvPicPr>
            <a:picLocks noGrp="1" noChangeAspect="1"/>
          </p:cNvPicPr>
          <p:nvPr>
            <p:ph type="pic" sz="quarter" idx="37"/>
          </p:nvPr>
        </p:nvPicPr>
        <p:blipFill>
          <a:blip r:embed="rId3"/>
          <a:srcRect l="16792" r="16792"/>
          <a:stretch>
            <a:fillRect/>
          </a:stretch>
        </p:blipFill>
        <p:spPr>
          <a:xfrm>
            <a:off x="4724706" y="2686549"/>
            <a:ext cx="536271" cy="565883"/>
          </a:xfrm>
        </p:spPr>
      </p:pic>
      <p:sp>
        <p:nvSpPr>
          <p:cNvPr id="12" name="Slide Number Placeholder 11">
            <a:extLst>
              <a:ext uri="{FF2B5EF4-FFF2-40B4-BE49-F238E27FC236}">
                <a16:creationId xmlns:a16="http://schemas.microsoft.com/office/drawing/2014/main" id="{B36D777F-FFA5-BE33-39CF-73B2E168C354}"/>
              </a:ext>
            </a:extLst>
          </p:cNvPr>
          <p:cNvSpPr>
            <a:spLocks noGrp="1"/>
          </p:cNvSpPr>
          <p:nvPr>
            <p:ph type="sldNum" sz="quarter" idx="40"/>
          </p:nvPr>
        </p:nvSpPr>
        <p:spPr/>
        <p:txBody>
          <a:bodyPr/>
          <a:lstStyle/>
          <a:p>
            <a:fld id="{47FEACEE-25B4-4A2D-B147-27296E36371D}" type="slidenum">
              <a:rPr lang="en-US" altLang="zh-CN" smtClean="0">
                <a:latin typeface="Roboto" panose="02000000000000000000" pitchFamily="2" charset="0"/>
                <a:ea typeface="Roboto" panose="02000000000000000000" pitchFamily="2" charset="0"/>
                <a:cs typeface="Roboto" panose="02000000000000000000" pitchFamily="2" charset="0"/>
              </a:rPr>
              <a:pPr/>
              <a:t>6</a:t>
            </a:fld>
            <a:endParaRPr lang="en-US" altLang="zh-CN" dirty="0">
              <a:latin typeface="Roboto" panose="02000000000000000000" pitchFamily="2" charset="0"/>
              <a:ea typeface="Roboto" panose="02000000000000000000" pitchFamily="2" charset="0"/>
              <a:cs typeface="Roboto" panose="02000000000000000000" pitchFamily="2" charset="0"/>
            </a:endParaRPr>
          </a:p>
        </p:txBody>
      </p:sp>
      <p:pic>
        <p:nvPicPr>
          <p:cNvPr id="22" name="Picture Placeholder 21">
            <a:extLst>
              <a:ext uri="{FF2B5EF4-FFF2-40B4-BE49-F238E27FC236}">
                <a16:creationId xmlns:a16="http://schemas.microsoft.com/office/drawing/2014/main" id="{615FF39E-3E67-23B9-B956-37F1C22DDAD0}"/>
              </a:ext>
            </a:extLst>
          </p:cNvPr>
          <p:cNvPicPr>
            <a:picLocks noGrp="1" noChangeAspect="1"/>
          </p:cNvPicPr>
          <p:nvPr>
            <p:ph type="pic" sz="quarter" idx="38"/>
          </p:nvPr>
        </p:nvPicPr>
        <p:blipFill>
          <a:blip r:embed="rId4"/>
          <a:srcRect l="25148" r="25148"/>
          <a:stretch>
            <a:fillRect/>
          </a:stretch>
        </p:blipFill>
        <p:spPr/>
      </p:pic>
      <p:pic>
        <p:nvPicPr>
          <p:cNvPr id="3074" name="Picture 2" descr="Docker 1.0 brings container technology to the enterprise | ZDNET">
            <a:extLst>
              <a:ext uri="{FF2B5EF4-FFF2-40B4-BE49-F238E27FC236}">
                <a16:creationId xmlns:a16="http://schemas.microsoft.com/office/drawing/2014/main" id="{477B330C-B4D9-6C69-1F56-9F4DDF5FA9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745866"/>
            <a:ext cx="4692800" cy="307211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Placeholder 15">
            <a:extLst>
              <a:ext uri="{FF2B5EF4-FFF2-40B4-BE49-F238E27FC236}">
                <a16:creationId xmlns:a16="http://schemas.microsoft.com/office/drawing/2014/main" id="{414E67D3-3FD3-0822-FA96-5A27FF42BBF3}"/>
              </a:ext>
            </a:extLst>
          </p:cNvPr>
          <p:cNvPicPr>
            <a:picLocks noChangeAspect="1"/>
          </p:cNvPicPr>
          <p:nvPr/>
        </p:nvPicPr>
        <p:blipFill>
          <a:blip r:embed="rId6"/>
          <a:srcRect l="16792" r="16792"/>
          <a:stretch>
            <a:fillRect/>
          </a:stretch>
        </p:blipFill>
        <p:spPr>
          <a:xfrm>
            <a:off x="2564608" y="4852989"/>
            <a:ext cx="364331" cy="371107"/>
          </a:xfrm>
          <a:prstGeom prst="rect">
            <a:avLst/>
          </a:prstGeom>
        </p:spPr>
      </p:pic>
      <p:pic>
        <p:nvPicPr>
          <p:cNvPr id="24" name="Picture Placeholder 13">
            <a:extLst>
              <a:ext uri="{FF2B5EF4-FFF2-40B4-BE49-F238E27FC236}">
                <a16:creationId xmlns:a16="http://schemas.microsoft.com/office/drawing/2014/main" id="{61530318-1815-39F5-0991-25C14642AAA4}"/>
              </a:ext>
            </a:extLst>
          </p:cNvPr>
          <p:cNvPicPr>
            <a:picLocks noChangeAspect="1"/>
          </p:cNvPicPr>
          <p:nvPr/>
        </p:nvPicPr>
        <p:blipFill>
          <a:blip r:embed="rId2"/>
          <a:srcRect l="5182" r="5182"/>
          <a:stretch>
            <a:fillRect/>
          </a:stretch>
        </p:blipFill>
        <p:spPr>
          <a:xfrm>
            <a:off x="2143126" y="4013844"/>
            <a:ext cx="374649" cy="370833"/>
          </a:xfrm>
          <a:prstGeom prst="rect">
            <a:avLst/>
          </a:prstGeom>
        </p:spPr>
      </p:pic>
      <p:pic>
        <p:nvPicPr>
          <p:cNvPr id="26" name="Picture 25">
            <a:extLst>
              <a:ext uri="{FF2B5EF4-FFF2-40B4-BE49-F238E27FC236}">
                <a16:creationId xmlns:a16="http://schemas.microsoft.com/office/drawing/2014/main" id="{34DDAFE4-2350-E95A-3EE1-21953A6E234D}"/>
              </a:ext>
            </a:extLst>
          </p:cNvPr>
          <p:cNvPicPr>
            <a:picLocks noChangeAspect="1"/>
          </p:cNvPicPr>
          <p:nvPr/>
        </p:nvPicPr>
        <p:blipFill>
          <a:blip r:embed="rId7"/>
          <a:stretch>
            <a:fillRect/>
          </a:stretch>
        </p:blipFill>
        <p:spPr>
          <a:xfrm rot="3099730">
            <a:off x="4187196" y="6137817"/>
            <a:ext cx="369205" cy="370835"/>
          </a:xfrm>
          <a:prstGeom prst="rect">
            <a:avLst/>
          </a:prstGeom>
        </p:spPr>
      </p:pic>
    </p:spTree>
    <p:extLst>
      <p:ext uri="{BB962C8B-B14F-4D97-AF65-F5344CB8AC3E}">
        <p14:creationId xmlns:p14="http://schemas.microsoft.com/office/powerpoint/2010/main" val="3535165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4521202" y="3092980"/>
            <a:ext cx="7404100" cy="672045"/>
          </a:xfrm>
        </p:spPr>
        <p:txBody>
          <a:bodyPr/>
          <a:lstStyle/>
          <a:p>
            <a:r>
              <a:rPr lang="en-US" sz="3500">
                <a:latin typeface="Roboto" panose="02000000000000000000" pitchFamily="2" charset="0"/>
                <a:ea typeface="Roboto" panose="02000000000000000000" pitchFamily="2" charset="0"/>
                <a:cs typeface="Roboto" panose="02000000000000000000" pitchFamily="2" charset="0"/>
              </a:rPr>
              <a:t>2. PHÂN TÍCH THIẾT KẾ HỆ THỐNG</a:t>
            </a:r>
            <a:endParaRPr lang="en-US" sz="3500" dirty="0">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7</a:t>
            </a:fld>
            <a:endParaRPr lang="en-US" altLang="zh-CN" noProof="0" dirty="0"/>
          </a:p>
        </p:txBody>
      </p:sp>
      <p:pic>
        <p:nvPicPr>
          <p:cNvPr id="4098" name="Picture 2" descr="ERD là gì? Khái niệm và vai trò của sơ đồ thực thể liên kết">
            <a:extLst>
              <a:ext uri="{FF2B5EF4-FFF2-40B4-BE49-F238E27FC236}">
                <a16:creationId xmlns:a16="http://schemas.microsoft.com/office/drawing/2014/main" id="{B0DCB8DA-E12F-E1CB-D9F3-B27B11DB5B8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27292" y1="10703" x2="27292" y2="10703"/>
                        <a14:foregroundMark x1="28958" y1="32109" x2="28958" y2="32109"/>
                        <a14:foregroundMark x1="53958" y1="12266" x2="53958" y2="12266"/>
                        <a14:foregroundMark x1="77135" y1="12031" x2="77135" y2="12031"/>
                        <a14:foregroundMark x1="72604" y1="34609" x2="72604" y2="34609"/>
                        <a14:foregroundMark x1="72083" y1="15234" x2="72083" y2="15234"/>
                        <a14:foregroundMark x1="27969" y1="67109" x2="27969" y2="67109"/>
                        <a14:foregroundMark x1="27292" y1="88516" x2="27292" y2="88516"/>
                      </a14:backgroundRemoval>
                    </a14:imgEffect>
                  </a14:imgLayer>
                </a14:imgProps>
              </a:ext>
              <a:ext uri="{28A0092B-C50C-407E-A947-70E740481C1C}">
                <a14:useLocalDpi xmlns:a14="http://schemas.microsoft.com/office/drawing/2010/main" val="0"/>
              </a:ext>
            </a:extLst>
          </a:blip>
          <a:srcRect/>
          <a:stretch>
            <a:fillRect/>
          </a:stretch>
        </p:blipFill>
        <p:spPr bwMode="auto">
          <a:xfrm>
            <a:off x="881061" y="1955798"/>
            <a:ext cx="3411539" cy="2274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5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5B8D4F3-B9F7-FF82-2A55-D24C509EA818}"/>
              </a:ext>
            </a:extLst>
          </p:cNvPr>
          <p:cNvSpPr>
            <a:spLocks noGrp="1"/>
          </p:cNvSpPr>
          <p:nvPr>
            <p:ph type="sldNum" sz="quarter" idx="29"/>
          </p:nvPr>
        </p:nvSpPr>
        <p:spPr/>
        <p:txBody>
          <a:bodyPr/>
          <a:lstStyle/>
          <a:p>
            <a:fld id="{47FEACEE-25B4-4A2D-B147-27296E36371D}" type="slidenum">
              <a:rPr lang="en-US" altLang="zh-CN" smtClean="0"/>
              <a:pPr/>
              <a:t>8</a:t>
            </a:fld>
            <a:endParaRPr lang="en-US" altLang="zh-CN" dirty="0"/>
          </a:p>
        </p:txBody>
      </p:sp>
      <p:pic>
        <p:nvPicPr>
          <p:cNvPr id="4" name="Picture 3">
            <a:extLst>
              <a:ext uri="{FF2B5EF4-FFF2-40B4-BE49-F238E27FC236}">
                <a16:creationId xmlns:a16="http://schemas.microsoft.com/office/drawing/2014/main" id="{4317EBE4-D737-49E4-9CBD-2A69C234A24D}"/>
              </a:ext>
            </a:extLst>
          </p:cNvPr>
          <p:cNvPicPr>
            <a:picLocks noChangeAspect="1"/>
          </p:cNvPicPr>
          <p:nvPr/>
        </p:nvPicPr>
        <p:blipFill>
          <a:blip r:embed="rId2"/>
          <a:stretch>
            <a:fillRect/>
          </a:stretch>
        </p:blipFill>
        <p:spPr>
          <a:xfrm>
            <a:off x="0" y="697814"/>
            <a:ext cx="12192000" cy="5885234"/>
          </a:xfrm>
          <a:prstGeom prst="rect">
            <a:avLst/>
          </a:prstGeom>
        </p:spPr>
      </p:pic>
      <p:sp>
        <p:nvSpPr>
          <p:cNvPr id="2" name="Title 1">
            <a:extLst>
              <a:ext uri="{FF2B5EF4-FFF2-40B4-BE49-F238E27FC236}">
                <a16:creationId xmlns:a16="http://schemas.microsoft.com/office/drawing/2014/main" id="{C432EFEA-BAFD-4968-00DA-D69566C74CE8}"/>
              </a:ext>
            </a:extLst>
          </p:cNvPr>
          <p:cNvSpPr>
            <a:spLocks noGrp="1"/>
          </p:cNvSpPr>
          <p:nvPr>
            <p:ph type="title"/>
          </p:nvPr>
        </p:nvSpPr>
        <p:spPr>
          <a:xfrm>
            <a:off x="219182" y="175439"/>
            <a:ext cx="3022783" cy="794380"/>
          </a:xfrm>
        </p:spPr>
        <p:txBody>
          <a:bodyPr/>
          <a:lstStyle/>
          <a:p>
            <a:r>
              <a:rPr lang="en-US" sz="2200">
                <a:solidFill>
                  <a:schemeClr val="tx1"/>
                </a:solidFill>
                <a:latin typeface="Roboto" panose="02000000000000000000" pitchFamily="2" charset="0"/>
                <a:ea typeface="Roboto" panose="02000000000000000000" pitchFamily="2" charset="0"/>
                <a:cs typeface="Roboto" panose="02000000000000000000" pitchFamily="2" charset="0"/>
              </a:rPr>
              <a:t>MÔ HÌNH THỰC THỂ - MỐI QUAN HỆ ERD</a:t>
            </a:r>
          </a:p>
        </p:txBody>
      </p:sp>
    </p:spTree>
    <p:extLst>
      <p:ext uri="{BB962C8B-B14F-4D97-AF65-F5344CB8AC3E}">
        <p14:creationId xmlns:p14="http://schemas.microsoft.com/office/powerpoint/2010/main" val="2936376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890282-CC8D-14B8-59BB-C36D0D33F288}"/>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9D0723A-262F-21FA-C7EB-1B2EF46557CD}"/>
              </a:ext>
            </a:extLst>
          </p:cNvPr>
          <p:cNvSpPr>
            <a:spLocks noGrp="1"/>
          </p:cNvSpPr>
          <p:nvPr>
            <p:ph type="sldNum" sz="quarter" idx="29"/>
          </p:nvPr>
        </p:nvSpPr>
        <p:spPr/>
        <p:txBody>
          <a:bodyPr/>
          <a:lstStyle/>
          <a:p>
            <a:fld id="{47FEACEE-25B4-4A2D-B147-27296E36371D}" type="slidenum">
              <a:rPr lang="en-US" altLang="zh-CN" smtClean="0"/>
              <a:pPr/>
              <a:t>9</a:t>
            </a:fld>
            <a:endParaRPr lang="en-US" altLang="zh-CN" dirty="0"/>
          </a:p>
        </p:txBody>
      </p:sp>
      <p:sp>
        <p:nvSpPr>
          <p:cNvPr id="2" name="Title 1">
            <a:extLst>
              <a:ext uri="{FF2B5EF4-FFF2-40B4-BE49-F238E27FC236}">
                <a16:creationId xmlns:a16="http://schemas.microsoft.com/office/drawing/2014/main" id="{CDAFA592-0E40-600B-4043-18F37ADA7BE4}"/>
              </a:ext>
            </a:extLst>
          </p:cNvPr>
          <p:cNvSpPr>
            <a:spLocks noGrp="1"/>
          </p:cNvSpPr>
          <p:nvPr>
            <p:ph type="title"/>
          </p:nvPr>
        </p:nvSpPr>
        <p:spPr>
          <a:xfrm>
            <a:off x="219182" y="175439"/>
            <a:ext cx="3022783" cy="794380"/>
          </a:xfrm>
        </p:spPr>
        <p:txBody>
          <a:bodyPr/>
          <a:lstStyle/>
          <a:p>
            <a:r>
              <a:rPr lang="en-US" sz="2200">
                <a:solidFill>
                  <a:schemeClr val="tx1"/>
                </a:solidFill>
                <a:latin typeface="Roboto" panose="02000000000000000000" pitchFamily="2" charset="0"/>
                <a:ea typeface="Roboto" panose="02000000000000000000" pitchFamily="2" charset="0"/>
                <a:cs typeface="Roboto" panose="02000000000000000000" pitchFamily="2" charset="0"/>
              </a:rPr>
              <a:t>Sơ đồ UserCase</a:t>
            </a:r>
          </a:p>
        </p:txBody>
      </p:sp>
      <p:pic>
        <p:nvPicPr>
          <p:cNvPr id="7" name="Picture 6">
            <a:extLst>
              <a:ext uri="{FF2B5EF4-FFF2-40B4-BE49-F238E27FC236}">
                <a16:creationId xmlns:a16="http://schemas.microsoft.com/office/drawing/2014/main" id="{D0F94661-1250-4510-95DB-A5DB01E55635}"/>
              </a:ext>
            </a:extLst>
          </p:cNvPr>
          <p:cNvPicPr/>
          <p:nvPr/>
        </p:nvPicPr>
        <p:blipFill>
          <a:blip r:embed="rId2"/>
          <a:stretch>
            <a:fillRect/>
          </a:stretch>
        </p:blipFill>
        <p:spPr>
          <a:xfrm>
            <a:off x="6339297" y="1567352"/>
            <a:ext cx="4393806" cy="4083657"/>
          </a:xfrm>
          <a:prstGeom prst="rect">
            <a:avLst/>
          </a:prstGeom>
        </p:spPr>
      </p:pic>
      <p:pic>
        <p:nvPicPr>
          <p:cNvPr id="3" name="Picture 2">
            <a:extLst>
              <a:ext uri="{FF2B5EF4-FFF2-40B4-BE49-F238E27FC236}">
                <a16:creationId xmlns:a16="http://schemas.microsoft.com/office/drawing/2014/main" id="{DCF7348B-E513-4C36-84D7-83B01B200E18}"/>
              </a:ext>
            </a:extLst>
          </p:cNvPr>
          <p:cNvPicPr>
            <a:picLocks noChangeAspect="1"/>
          </p:cNvPicPr>
          <p:nvPr/>
        </p:nvPicPr>
        <p:blipFill>
          <a:blip r:embed="rId3"/>
          <a:stretch>
            <a:fillRect/>
          </a:stretch>
        </p:blipFill>
        <p:spPr>
          <a:xfrm>
            <a:off x="381740" y="1567353"/>
            <a:ext cx="5714260" cy="4083658"/>
          </a:xfrm>
          <a:prstGeom prst="rect">
            <a:avLst/>
          </a:prstGeom>
        </p:spPr>
      </p:pic>
    </p:spTree>
    <p:extLst>
      <p:ext uri="{BB962C8B-B14F-4D97-AF65-F5344CB8AC3E}">
        <p14:creationId xmlns:p14="http://schemas.microsoft.com/office/powerpoint/2010/main" val="3025484316"/>
      </p:ext>
    </p:extLst>
  </p:cSld>
  <p:clrMapOvr>
    <a:masterClrMapping/>
  </p:clrMapOvr>
</p:sld>
</file>

<file path=ppt/theme/theme1.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Light Presentation_win32_v5" id="{045A9B2F-7300-4673-816B-F1EB3C673B2C}" vid="{27F8BD87-6984-44CA-8D4F-354B20CB0C1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1530B71D02ACE43A328C0D9C2A119D0" ma:contentTypeVersion="10" ma:contentTypeDescription="Create a new document." ma:contentTypeScope="" ma:versionID="553e2dd784ab2cb94cda90b2a908bd4a">
  <xsd:schema xmlns:xsd="http://www.w3.org/2001/XMLSchema" xmlns:xs="http://www.w3.org/2001/XMLSchema" xmlns:p="http://schemas.microsoft.com/office/2006/metadata/properties" xmlns:ns3="be8b919e-9569-47f6-bc8c-78b2bf92f632" targetNamespace="http://schemas.microsoft.com/office/2006/metadata/properties" ma:root="true" ma:fieldsID="c88adbe775f43691c6d12f1861cac544" ns3:_="">
    <xsd:import namespace="be8b919e-9569-47f6-bc8c-78b2bf92f63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MediaServiceLocation"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8b919e-9569-47f6-bc8c-78b2bf92f6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Location" ma:index="16" nillable="true" ma:displayName="Location" ma:indexed="true" ma:internalName="MediaServiceLocation"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448A46-0F98-4A47-883B-D717E65403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e8b919e-9569-47f6-bc8c-78b2bf92f6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AD9BE2-6B3D-4616-B044-300A8177DEA5}">
  <ds:schemaRefs>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be8b919e-9569-47f6-bc8c-78b2bf92f632"/>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45515263-A3DE-4193-B6AA-5C449C94519F}">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976</TotalTime>
  <Words>570</Words>
  <Application>Microsoft Office PowerPoint</Application>
  <PresentationFormat>Widescreen</PresentationFormat>
  <Paragraphs>64</Paragraphs>
  <Slides>18</Slides>
  <Notes>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等线</vt:lpstr>
      <vt:lpstr>Abadi</vt:lpstr>
      <vt:lpstr>Arial</vt:lpstr>
      <vt:lpstr>Calibri</vt:lpstr>
      <vt:lpstr>Muli</vt:lpstr>
      <vt:lpstr>Posterama</vt:lpstr>
      <vt:lpstr>Posterama Text Black</vt:lpstr>
      <vt:lpstr>Posterama Text Black (Headings)</vt:lpstr>
      <vt:lpstr>Posterama Text SemiBold</vt:lpstr>
      <vt:lpstr>Roboto</vt:lpstr>
      <vt:lpstr>Times New Roman</vt:lpstr>
      <vt:lpstr>Custom​​</vt:lpstr>
      <vt:lpstr>KHÓA LUẬN TỐT NGHIỆP NGÀNH CÔNG NGHỆ THÔNG TIN</vt:lpstr>
      <vt:lpstr>XÂY DỰNG WEBSITE BÁN ĐỒ CÔNG NGHỆ</vt:lpstr>
      <vt:lpstr>PowerPoint Presentation</vt:lpstr>
      <vt:lpstr>NỘI DUNG</vt:lpstr>
      <vt:lpstr>1. CƠ SỞ LÝ THUYẾT</vt:lpstr>
      <vt:lpstr>1. CƠ SỞ LÝ THUYẾT</vt:lpstr>
      <vt:lpstr>2. PHÂN TÍCH THIẾT KẾ HỆ THỐNG</vt:lpstr>
      <vt:lpstr>MÔ HÌNH THỰC THỂ - MỐI QUAN HỆ ERD</vt:lpstr>
      <vt:lpstr>Sơ đồ UserCase</vt:lpstr>
      <vt:lpstr>3. XÂY DỰNG WEBSITE</vt:lpstr>
      <vt:lpstr>Trang Chủ</vt:lpstr>
      <vt:lpstr>Trang Tìm kiếm</vt:lpstr>
      <vt:lpstr>Đăng nhập GG/ CapCha/ChatBot</vt:lpstr>
      <vt:lpstr>Trang thống kê</vt:lpstr>
      <vt:lpstr>4. KẾT LUẬN VÀ PHÁT TRIỂN</vt:lpstr>
      <vt:lpstr>4. KẾT LUẬN VÀ PHÁT TRIỂN</vt:lpstr>
      <vt:lpstr>4. KẾT LUẬN VÀ PHÁT TRIỂN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THỰC TẬP ĐỒ ÁN CƠ SỞ NGÀNH  HỌC KỲ 1, NĂM HỌC 2023-2024</dc:title>
  <dc:creator>Ho Hoang Phuc</dc:creator>
  <cp:lastModifiedBy>Nguyễn Lâm Quốc Bảo</cp:lastModifiedBy>
  <cp:revision>74</cp:revision>
  <dcterms:created xsi:type="dcterms:W3CDTF">2024-01-14T03:31:11Z</dcterms:created>
  <dcterms:modified xsi:type="dcterms:W3CDTF">2025-09-17T03:20:37Z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0x01010041530B71D02ACE43A328C0D9C2A119D0</vt:lpwstr>
  </property>
</Properties>
</file>